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70E"/>
    <a:srgbClr val="69A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375047" cy="6858000"/>
            <a:chOff x="2669058" y="-189470"/>
            <a:chExt cx="425303" cy="7772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2669058" y="-189470"/>
              <a:ext cx="425303" cy="7772400"/>
            </a:xfrm>
            <a:prstGeom prst="rect">
              <a:avLst/>
            </a:prstGeom>
            <a:solidFill>
              <a:srgbClr val="E4A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669060" y="-189470"/>
              <a:ext cx="298791" cy="7772400"/>
            </a:xfrm>
            <a:prstGeom prst="rect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3280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375047" cy="6858000"/>
            <a:chOff x="2669058" y="-189470"/>
            <a:chExt cx="425303" cy="7772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2669058" y="-189470"/>
              <a:ext cx="425303" cy="7772400"/>
            </a:xfrm>
            <a:prstGeom prst="rect">
              <a:avLst/>
            </a:prstGeom>
            <a:solidFill>
              <a:srgbClr val="E4A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9060" y="-189470"/>
              <a:ext cx="298791" cy="7772400"/>
            </a:xfrm>
            <a:prstGeom prst="rect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2815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5400000">
            <a:off x="4337222" y="-4337221"/>
            <a:ext cx="469557" cy="9144000"/>
            <a:chOff x="2669058" y="-189470"/>
            <a:chExt cx="425303" cy="77724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669058" y="-189470"/>
              <a:ext cx="425303" cy="7772400"/>
            </a:xfrm>
            <a:prstGeom prst="rect">
              <a:avLst/>
            </a:prstGeom>
            <a:solidFill>
              <a:srgbClr val="E4A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669060" y="-189470"/>
              <a:ext cx="298791" cy="7772400"/>
            </a:xfrm>
            <a:prstGeom prst="rect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84390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rot="16200000">
            <a:off x="4337222" y="2051221"/>
            <a:ext cx="469557" cy="9144000"/>
            <a:chOff x="2669058" y="-189470"/>
            <a:chExt cx="425303" cy="77724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669058" y="-189470"/>
              <a:ext cx="425303" cy="7772400"/>
            </a:xfrm>
            <a:prstGeom prst="rect">
              <a:avLst/>
            </a:prstGeom>
            <a:solidFill>
              <a:srgbClr val="E4A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669060" y="-189470"/>
              <a:ext cx="298791" cy="7772400"/>
            </a:xfrm>
            <a:prstGeom prst="rect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2369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78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 flipH="1">
            <a:off x="8768953" y="0"/>
            <a:ext cx="375047" cy="6858000"/>
            <a:chOff x="2669058" y="-189470"/>
            <a:chExt cx="425303" cy="7772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2669058" y="-189470"/>
              <a:ext cx="425303" cy="7772400"/>
            </a:xfrm>
            <a:prstGeom prst="rect">
              <a:avLst/>
            </a:prstGeom>
            <a:solidFill>
              <a:srgbClr val="E4A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669060" y="-189470"/>
              <a:ext cx="298791" cy="7772400"/>
            </a:xfrm>
            <a:prstGeom prst="rect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85323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5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1" r:id="rId3"/>
    <p:sldLayoutId id="2147483652" r:id="rId4"/>
    <p:sldLayoutId id="2147483653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DECA@Devereux.or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67" y="892042"/>
            <a:ext cx="5589090" cy="262079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1512" y="225559"/>
            <a:ext cx="8229600" cy="746059"/>
          </a:xfrm>
          <a:prstGeom prst="rect">
            <a:avLst/>
          </a:prstGeom>
          <a:noFill/>
        </p:spPr>
        <p:txBody>
          <a:bodyPr lIns="91184" tIns="45593" rIns="91184" bIns="45593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latin typeface="Trebuchet MS" panose="020B0603020202020204" pitchFamily="34" charset="0"/>
              </a:rPr>
              <a:t>Overview</a:t>
            </a:r>
            <a:endParaRPr lang="en-US" altLang="en-US" sz="4700" dirty="0" smtClean="0">
              <a:latin typeface="Trebuchet MS" panose="020B0603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2334" y="3634619"/>
            <a:ext cx="7547956" cy="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8" tIns="45709" rIns="91418" bIns="45709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Trebuchet MS" panose="020B0603020202020204" pitchFamily="34" charset="0"/>
              </a:rPr>
              <a:t>Four supportive steps to help young children identify their feelings, learn healthy self-control and reduce challenging behavior.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15" y="6168326"/>
            <a:ext cx="3125585" cy="6023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55592" y="4554347"/>
            <a:ext cx="7861441" cy="1665999"/>
            <a:chOff x="912335" y="3839450"/>
            <a:chExt cx="7861441" cy="1665999"/>
          </a:xfrm>
        </p:grpSpPr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176" y="4093805"/>
              <a:ext cx="1371600" cy="1157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2757988" y="4201755"/>
              <a:ext cx="3910069" cy="941388"/>
              <a:chOff x="2691486" y="4201755"/>
              <a:chExt cx="3910069" cy="941388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486" y="4323199"/>
                <a:ext cx="762000" cy="698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3421" y="4243824"/>
                <a:ext cx="900113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3469" y="4307324"/>
                <a:ext cx="762000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5405" y="4201755"/>
                <a:ext cx="946150" cy="941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935">
              <a:off x="912335" y="3839450"/>
              <a:ext cx="1111534" cy="16659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89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23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64008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latin typeface="Trebuchet MS" panose="020B0603020202020204" pitchFamily="34" charset="0"/>
              </a:rPr>
              <a:t>Step 2 – LIMITS</a:t>
            </a:r>
            <a:br>
              <a:rPr lang="en-US" altLang="en-US" sz="4000" dirty="0" smtClean="0">
                <a:latin typeface="Trebuchet MS" panose="020B0603020202020204" pitchFamily="34" charset="0"/>
              </a:rPr>
            </a:br>
            <a:r>
              <a:rPr lang="en-US" altLang="en-US" sz="4000" dirty="0" smtClean="0">
                <a:latin typeface="Trebuchet MS" panose="020B0603020202020204" pitchFamily="34" charset="0"/>
              </a:rPr>
              <a:t>Defined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7022" y="2235452"/>
            <a:ext cx="43434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300" dirty="0" smtClean="0">
                <a:latin typeface="Trebuchet MS" panose="020B0603020202020204" pitchFamily="34" charset="0"/>
              </a:rPr>
              <a:t>	Once you have talked with a child about what she is feeling, proceed when necessary to </a:t>
            </a:r>
            <a:r>
              <a:rPr lang="en-US" altLang="en-US" sz="2300" b="1" u="sng" dirty="0" smtClean="0">
                <a:latin typeface="Trebuchet MS" panose="020B0603020202020204" pitchFamily="34" charset="0"/>
              </a:rPr>
              <a:t>Step 2 – LIMITS.</a:t>
            </a:r>
            <a:r>
              <a:rPr lang="en-US" altLang="en-US" sz="2300" dirty="0" smtClean="0">
                <a:latin typeface="Trebuchet MS" panose="020B0603020202020204" pitchFamily="34" charset="0"/>
              </a:rPr>
              <a:t>  Remind children of the positive limits and expectations you have for their behavior.  Loving and simple limits help surround children with a sense of consistency, safety and trust.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2" y="2237006"/>
            <a:ext cx="3419212" cy="32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875">
            <a:off x="4264288" y="1531814"/>
            <a:ext cx="9699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3323" y="4994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Trebuchet MS" panose="020B0603020202020204" pitchFamily="34" charset="0"/>
              </a:rPr>
              <a:t>Limits should be…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155" y="1799706"/>
            <a:ext cx="46482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dirty="0" smtClean="0">
                <a:latin typeface="Trebuchet MS" panose="020B0603020202020204" pitchFamily="34" charset="0"/>
              </a:rPr>
              <a:t>Positively worded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>
                <a:latin typeface="Trebuchet MS" panose="020B0603020202020204" pitchFamily="34" charset="0"/>
              </a:rPr>
              <a:t>Kept simple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>
                <a:latin typeface="Trebuchet MS" panose="020B0603020202020204" pitchFamily="34" charset="0"/>
              </a:rPr>
              <a:t>Descriptive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>
                <a:latin typeface="Trebuchet MS" panose="020B0603020202020204" pitchFamily="34" charset="0"/>
              </a:rPr>
              <a:t>Stated without a “BUT” 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>
                <a:latin typeface="Trebuchet MS" panose="020B0603020202020204" pitchFamily="34" charset="0"/>
              </a:rPr>
              <a:t>Based on familiar rules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>
                <a:latin typeface="Trebuchet MS" panose="020B0603020202020204" pitchFamily="34" charset="0"/>
              </a:rPr>
              <a:t>Reviewed during non-challenging moments</a:t>
            </a:r>
          </a:p>
          <a:p>
            <a:pPr marL="609600" indent="-609600">
              <a:buFontTx/>
              <a:buAutoNum type="arabicPeriod"/>
            </a:pPr>
            <a:endParaRPr lang="en-US" altLang="en-US" dirty="0" smtClean="0"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10" name="Oval 9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24</a:t>
              </a:r>
              <a:endParaRPr lang="en-US" sz="900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389418" y="1579419"/>
            <a:ext cx="3429000" cy="4267200"/>
            <a:chOff x="5181600" y="1371600"/>
            <a:chExt cx="3429000" cy="426720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5181600" y="1371600"/>
              <a:ext cx="3429000" cy="4267200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295900" y="1458486"/>
              <a:ext cx="3200400" cy="4093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empus Sans ITC" panose="04020404030D07020202" pitchFamily="82" charset="0"/>
                </a:rPr>
                <a:t>We keep ourselves safe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empus Sans ITC" panose="04020404030D07020202" pitchFamily="82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empus Sans ITC" panose="04020404030D07020202" pitchFamily="82" charset="0"/>
                </a:rPr>
                <a:t>We keep each other safe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empus Sans ITC" panose="04020404030D07020202" pitchFamily="82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empus Sans ITC" panose="04020404030D07020202" pitchFamily="82" charset="0"/>
                </a:rPr>
                <a:t>We keep our things safe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empus Sans ITC" panose="04020404030D07020202" pitchFamily="82" charset="0"/>
                </a:rPr>
                <a:t>_____________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empus Sans ITC" panose="04020404030D07020202" pitchFamily="82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empus Sans ITC" panose="04020404030D07020202" pitchFamily="82" charset="0"/>
                </a:rPr>
                <a:t>We use gentle touches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empus Sans ITC" panose="04020404030D07020202" pitchFamily="82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empus Sans ITC" panose="04020404030D07020202" pitchFamily="82" charset="0"/>
                </a:rPr>
                <a:t>We use kind words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empus Sans ITC" panose="04020404030D07020202" pitchFamily="82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empus Sans ITC" panose="04020404030D07020202" pitchFamily="82" charset="0"/>
                </a:rPr>
                <a:t>We listen with our eyes and </a:t>
              </a:r>
              <a:r>
                <a:rPr lang="en-US" altLang="en-US" sz="2000" dirty="0" smtClean="0">
                  <a:latin typeface="Tempus Sans ITC" panose="04020404030D07020202" pitchFamily="82" charset="0"/>
                </a:rPr>
                <a:t>ears</a:t>
              </a:r>
              <a:endParaRPr lang="en-US" altLang="en-US" sz="2000" dirty="0">
                <a:latin typeface="Tempus Sans ITC" panose="04020404030D07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7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27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819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latin typeface="Trebuchet MS" panose="020B0603020202020204" pitchFamily="34" charset="0"/>
              </a:rPr>
              <a:t>How to…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7200" y="1504603"/>
            <a:ext cx="8229600" cy="4167340"/>
          </a:xfrm>
          <a:prstGeom prst="wedgeRectCallout">
            <a:avLst>
              <a:gd name="adj1" fmla="val -29924"/>
              <a:gd name="adj2" fmla="val 59378"/>
            </a:avLst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000" dirty="0" smtClean="0">
              <a:latin typeface="Trebuchet MS" panose="020B0603020202020204" pitchFamily="34" charset="0"/>
            </a:endParaRP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“I hear you saying unfriendly words. I wonder if you are feeling _____.  We use friendly words here.”    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“Wow, it really looks like you are feeling _____.  We keep each other safe.”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“Your body is getting antsy.  Are you feeling nervous?  It’s okay to feel nervous.”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“I’m so sorry you are feeling so _____.  We use gentle touches here.”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“I see you are excited about our visitor and you are running in the room.  Our rule is to sit at circle.”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79" y="681962"/>
            <a:ext cx="741789" cy="70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9" name="Oval 8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33</a:t>
              </a:r>
              <a:endParaRPr lang="en-US" sz="900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315883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latin typeface="Trebuchet MS" panose="020B0603020202020204" pitchFamily="34" charset="0"/>
              </a:rPr>
              <a:t>Step 3 – INQUIRIES</a:t>
            </a:r>
            <a:br>
              <a:rPr lang="en-US" altLang="en-US" sz="4000" dirty="0" smtClean="0">
                <a:latin typeface="Trebuchet MS" panose="020B0603020202020204" pitchFamily="34" charset="0"/>
              </a:rPr>
            </a:br>
            <a:r>
              <a:rPr lang="en-US" altLang="en-US" sz="4000" dirty="0" smtClean="0">
                <a:latin typeface="Trebuchet MS" panose="020B0603020202020204" pitchFamily="34" charset="0"/>
              </a:rPr>
              <a:t>Defined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0" y="1957001"/>
            <a:ext cx="42672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300" dirty="0" smtClean="0">
                <a:latin typeface="Trebuchet MS" panose="020B0603020202020204" pitchFamily="34" charset="0"/>
              </a:rPr>
              <a:t>Once you have talked with a child about feelings and limits, move on to </a:t>
            </a:r>
            <a:r>
              <a:rPr lang="en-US" altLang="en-US" sz="2300" b="1" u="sng" dirty="0" smtClean="0">
                <a:latin typeface="Trebuchet MS" panose="020B0603020202020204" pitchFamily="34" charset="0"/>
              </a:rPr>
              <a:t>Step 3 – INQUIRIES</a:t>
            </a:r>
            <a:r>
              <a:rPr lang="en-US" altLang="en-US" sz="2300" dirty="0" smtClean="0">
                <a:latin typeface="Trebuchet MS" panose="020B0603020202020204" pitchFamily="34" charset="0"/>
              </a:rPr>
              <a:t>. Encourage children to think about solutions to their challenges. Ask questions that promote problem-solving and healthy coping skills. Inquiries invite children to think, learn and gain self-control.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0" y="1831979"/>
            <a:ext cx="3333538" cy="31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3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34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732906"/>
            <a:ext cx="6629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0500" y="4628083"/>
            <a:ext cx="8763000" cy="147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1800" dirty="0">
                <a:latin typeface="Trebuchet MS" panose="020B0603020202020204" pitchFamily="34" charset="0"/>
              </a:rPr>
              <a:t>Let the child know you believe in her when you ask her to take part in finding a healthy solution (e.g., “What do you think you should do to get that toy back?”)  Inquiries invite children to think, learn and gain self-control.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7200" y="1155758"/>
            <a:ext cx="8229600" cy="4387285"/>
          </a:xfrm>
          <a:prstGeom prst="wedgeRectCallout">
            <a:avLst>
              <a:gd name="adj1" fmla="val -30328"/>
              <a:gd name="adj2" fmla="val 62133"/>
            </a:avLst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300" dirty="0" smtClean="0"/>
          </a:p>
          <a:p>
            <a:r>
              <a:rPr lang="en-US" altLang="en-US" sz="2300" dirty="0" smtClean="0"/>
              <a:t>“How do you think we can fix this?”</a:t>
            </a:r>
          </a:p>
          <a:p>
            <a:r>
              <a:rPr lang="en-US" altLang="en-US" sz="2300" dirty="0" smtClean="0"/>
              <a:t>“What could we do instead?”</a:t>
            </a:r>
          </a:p>
          <a:p>
            <a:r>
              <a:rPr lang="en-US" altLang="en-US" sz="2300" dirty="0" smtClean="0"/>
              <a:t>“Is there another way?”</a:t>
            </a:r>
          </a:p>
          <a:p>
            <a:r>
              <a:rPr lang="en-US" altLang="en-US" sz="2300" dirty="0" smtClean="0"/>
              <a:t>“How can we make this easier?”</a:t>
            </a:r>
          </a:p>
          <a:p>
            <a:r>
              <a:rPr lang="en-US" altLang="en-US" sz="2300" dirty="0" smtClean="0"/>
              <a:t>“What else could we do to get us there?”</a:t>
            </a:r>
          </a:p>
          <a:p>
            <a:r>
              <a:rPr lang="en-US" altLang="en-US" sz="2300" dirty="0" smtClean="0"/>
              <a:t>“What is a friendly way you could..?”</a:t>
            </a:r>
          </a:p>
          <a:p>
            <a:r>
              <a:rPr lang="en-US" altLang="en-US" sz="2300" dirty="0" smtClean="0"/>
              <a:t>“What are we going to do to make this work?”</a:t>
            </a:r>
          </a:p>
          <a:p>
            <a:r>
              <a:rPr lang="en-US" altLang="en-US" sz="2300" dirty="0" smtClean="0"/>
              <a:t>“How could we make this fun?”</a:t>
            </a:r>
          </a:p>
          <a:p>
            <a:endParaRPr lang="en-US" altLang="en-US" sz="27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37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How to…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21" y="144760"/>
            <a:ext cx="845647" cy="81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41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705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latin typeface="Trebuchet MS" panose="020B0603020202020204" pitchFamily="34" charset="0"/>
              </a:rPr>
              <a:t>Step 4 – PROMPTS</a:t>
            </a:r>
            <a:br>
              <a:rPr lang="en-US" altLang="en-US" sz="4000" dirty="0" smtClean="0">
                <a:latin typeface="Trebuchet MS" panose="020B0603020202020204" pitchFamily="34" charset="0"/>
              </a:rPr>
            </a:br>
            <a:r>
              <a:rPr lang="en-US" altLang="en-US" sz="4000" dirty="0" smtClean="0">
                <a:latin typeface="Trebuchet MS" panose="020B0603020202020204" pitchFamily="34" charset="0"/>
              </a:rPr>
              <a:t>Defined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67927" y="2235452"/>
            <a:ext cx="42672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300" dirty="0" smtClean="0">
                <a:latin typeface="Trebuchet MS" panose="020B0603020202020204" pitchFamily="34" charset="0"/>
              </a:rPr>
              <a:t>If the child is having difficulty problem-solving after you have talked with her about feelings and limits and have made an inquiry, move on to </a:t>
            </a:r>
            <a:r>
              <a:rPr lang="en-US" altLang="en-US" sz="2300" b="1" u="sng" dirty="0" smtClean="0">
                <a:latin typeface="Trebuchet MS" panose="020B0603020202020204" pitchFamily="34" charset="0"/>
              </a:rPr>
              <a:t>Step 4 – PROMPTS</a:t>
            </a:r>
            <a:r>
              <a:rPr lang="en-US" altLang="en-US" sz="2300" dirty="0" smtClean="0">
                <a:latin typeface="Trebuchet MS" panose="020B0603020202020204" pitchFamily="34" charset="0"/>
              </a:rPr>
              <a:t>.  Provide creative cues, clues, and suggestions for children having difficulty problem-solving.  Enthusiastic, bright ideas can lead the way to better problem-solving skills.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2" y="2096995"/>
            <a:ext cx="3553585" cy="35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42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82988" y="1273232"/>
            <a:ext cx="6096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>
                <a:latin typeface="Trebuchet MS" panose="020B0603020202020204" pitchFamily="34" charset="0"/>
              </a:rPr>
              <a:t>Sharing personal examples</a:t>
            </a:r>
            <a:r>
              <a:rPr lang="en-US" altLang="en-US" sz="2000" dirty="0">
                <a:latin typeface="Trebuchet MS" panose="020B0603020202020204" pitchFamily="34" charset="0"/>
              </a:rPr>
              <a:t> (e.g., “When I get mad I like to scribble on paper.”) 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>
                <a:latin typeface="Trebuchet MS" panose="020B0603020202020204" pitchFamily="34" charset="0"/>
              </a:rPr>
              <a:t>Suggestions</a:t>
            </a:r>
            <a:r>
              <a:rPr lang="en-US" altLang="en-US" sz="2000" dirty="0">
                <a:latin typeface="Trebuchet MS" panose="020B0603020202020204" pitchFamily="34" charset="0"/>
              </a:rPr>
              <a:t> (e.g., “You might try using tape to put that back together.”)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>
                <a:latin typeface="Trebuchet MS" panose="020B0603020202020204" pitchFamily="34" charset="0"/>
              </a:rPr>
              <a:t>Leading questions</a:t>
            </a:r>
            <a:r>
              <a:rPr lang="en-US" altLang="en-US" sz="2000" dirty="0">
                <a:latin typeface="Trebuchet MS" panose="020B0603020202020204" pitchFamily="34" charset="0"/>
              </a:rPr>
              <a:t> (e.g., “Hmm, I wonder if we could try walking backwards.”)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>
                <a:latin typeface="Trebuchet MS" panose="020B0603020202020204" pitchFamily="34" charset="0"/>
              </a:rPr>
              <a:t>Positive choices</a:t>
            </a:r>
            <a:r>
              <a:rPr lang="en-US" altLang="en-US" sz="2000" dirty="0">
                <a:latin typeface="Trebuchet MS" panose="020B0603020202020204" pitchFamily="34" charset="0"/>
              </a:rPr>
              <a:t> where both options are desirable (e.g., “You could try warming your mittens on the heater or letting me put them in the dryer.”) 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="1" dirty="0">
                <a:latin typeface="Trebuchet MS" panose="020B0603020202020204" pitchFamily="34" charset="0"/>
              </a:rPr>
              <a:t>Use the child’s strengths and interests</a:t>
            </a:r>
            <a:r>
              <a:rPr lang="en-US" altLang="en-US" sz="2000" dirty="0">
                <a:latin typeface="Trebuchet MS" panose="020B0603020202020204" pitchFamily="34" charset="0"/>
              </a:rPr>
              <a:t> to spark his creativity (e.g., “Can we play some music while you clean up to make it more fun?”)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" y="232755"/>
            <a:ext cx="8534400" cy="8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rebuchet MS" panose="020B0603020202020204" pitchFamily="34" charset="0"/>
              </a:rPr>
              <a:t>Prompts are creative cues, clues, and suggestions for helping children find their own answer.  Try…</a:t>
            </a:r>
          </a:p>
        </p:txBody>
      </p:sp>
      <p:pic>
        <p:nvPicPr>
          <p:cNvPr id="10" name="Picture 2" descr="MCj044139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335">
            <a:off x="520931" y="259397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MCj044139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489">
            <a:off x="1359131" y="211296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Cj044139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335">
            <a:off x="216131" y="135096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8562">
            <a:off x="714606" y="3575048"/>
            <a:ext cx="18272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2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45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5702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latin typeface="Trebuchet MS" panose="020B0603020202020204" pitchFamily="34" charset="0"/>
              </a:rPr>
              <a:t>How to…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1569720"/>
            <a:ext cx="8229600" cy="4031851"/>
          </a:xfrm>
          <a:prstGeom prst="wedgeRectCallout">
            <a:avLst>
              <a:gd name="adj1" fmla="val -31439"/>
              <a:gd name="adj2" fmla="val 604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marL="520700" lvl="1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</a:rPr>
              <a:t>“How do we think we can fix this?  What could I get from my desk to help us put it back together?”</a:t>
            </a:r>
          </a:p>
          <a:p>
            <a:pPr lvl="1" indent="-222250" eaLnBrk="1" hangingPunct="1">
              <a:defRPr/>
            </a:pPr>
            <a:endParaRPr lang="en-US" sz="1600" dirty="0">
              <a:latin typeface="Trebuchet MS" panose="020B0603020202020204" pitchFamily="34" charset="0"/>
            </a:endParaRPr>
          </a:p>
          <a:p>
            <a:pPr lvl="1" indent="-222250" eaLnBrk="1" hangingPunct="1">
              <a:buFontTx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</a:rPr>
              <a:t>“What do you think you could do instead?  We could read or look for treasures in the room.”</a:t>
            </a:r>
          </a:p>
          <a:p>
            <a:pPr lvl="1" indent="-222250" eaLnBrk="1" hangingPunct="1">
              <a:defRPr/>
            </a:pPr>
            <a:endParaRPr lang="en-US" sz="1600" dirty="0">
              <a:latin typeface="Trebuchet MS" panose="020B0603020202020204" pitchFamily="34" charset="0"/>
            </a:endParaRPr>
          </a:p>
          <a:p>
            <a:pPr lvl="1" indent="-222250" eaLnBrk="1" hangingPunct="1">
              <a:buFontTx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</a:rPr>
              <a:t>“Is there another way?  I bet we can think of a way to make that stronger with more, hmm…more what?”</a:t>
            </a:r>
          </a:p>
          <a:p>
            <a:pPr lvl="1" indent="-222250" eaLnBrk="1" hangingPunct="1">
              <a:defRPr/>
            </a:pPr>
            <a:endParaRPr lang="en-US" sz="1600" dirty="0">
              <a:latin typeface="Trebuchet MS" panose="020B0603020202020204" pitchFamily="34" charset="0"/>
            </a:endParaRPr>
          </a:p>
          <a:p>
            <a:pPr lvl="1" indent="-222250" eaLnBrk="1" hangingPunct="1">
              <a:buFontTx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</a:rPr>
              <a:t>“What else could we do to get us there?  Could we walk backwards, or hop on one foot?”</a:t>
            </a:r>
          </a:p>
          <a:p>
            <a:pPr lvl="1" indent="-222250" eaLnBrk="1" hangingPunct="1">
              <a:defRPr/>
            </a:pPr>
            <a:endParaRPr lang="en-US" sz="1600" dirty="0">
              <a:latin typeface="Trebuchet MS" panose="020B0603020202020204" pitchFamily="34" charset="0"/>
            </a:endParaRPr>
          </a:p>
          <a:p>
            <a:pPr lvl="1" indent="-222250" eaLnBrk="1" hangingPunct="1">
              <a:buFontTx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</a:rPr>
              <a:t> “What is a friendly way we can ask each other?  Maybe a lower voice?”</a:t>
            </a:r>
          </a:p>
          <a:p>
            <a:pPr lvl="1" indent="-222250" eaLnBrk="1" hangingPunct="1">
              <a:defRPr/>
            </a:pPr>
            <a:endParaRPr lang="en-US" sz="1600" dirty="0">
              <a:latin typeface="Trebuchet MS" panose="020B0603020202020204" pitchFamily="34" charset="0"/>
            </a:endParaRPr>
          </a:p>
          <a:p>
            <a:pPr lvl="1" indent="-222250" eaLnBrk="1" hangingPunct="1">
              <a:buFontTx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</a:rPr>
              <a:t>“How are we going to make this fun? Can we find a rock, leaf, and flower to bring back to the room</a:t>
            </a:r>
            <a:r>
              <a:rPr lang="en-US" sz="1600" dirty="0" smtClean="0">
                <a:latin typeface="Trebuchet MS" panose="020B0603020202020204" pitchFamily="34" charset="0"/>
              </a:rPr>
              <a:t>?”</a:t>
            </a:r>
            <a:endParaRPr lang="en-US" sz="1600" dirty="0">
              <a:latin typeface="Trebuchet MS" panose="020B0603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3" y="589294"/>
            <a:ext cx="881149" cy="87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6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2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3400" y="806335"/>
            <a:ext cx="8077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dirty="0">
                <a:latin typeface="Trebuchet MS" panose="020B0603020202020204" pitchFamily="34" charset="0"/>
              </a:rPr>
              <a:t>Children who are frequently “FLIPPED” become emotionally aware problem-solvers who develop healthy coping skills that will last a lifetime.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4518"/>
            <a:ext cx="47244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4928" y="74899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latin typeface="Trebuchet MS" panose="020B0603020202020204" pitchFamily="34" charset="0"/>
              </a:rPr>
              <a:t>FLIP IT can be used for: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4928" y="1617359"/>
            <a:ext cx="53340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Trebuchet MS" panose="020B0603020202020204" pitchFamily="34" charset="0"/>
              </a:rPr>
              <a:t>targeted interventions for a child displaying specific behavioral concerns.</a:t>
            </a:r>
          </a:p>
          <a:p>
            <a:pPr>
              <a:buFontTx/>
              <a:buNone/>
            </a:pPr>
            <a:r>
              <a:rPr lang="en-US" altLang="en-US" sz="2400" dirty="0" smtClean="0">
                <a:latin typeface="Trebuchet MS" panose="020B0603020202020204" pitchFamily="34" charset="0"/>
              </a:rPr>
              <a:t>                        OR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every day minor challenges and conflicts with one child or with multiple children. </a:t>
            </a:r>
          </a:p>
          <a:p>
            <a:endParaRPr lang="en-US" altLang="en-US" sz="2400" dirty="0" smtClean="0">
              <a:latin typeface="Trebuchet MS" panose="020B0603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196">
            <a:off x="5710711" y="1850521"/>
            <a:ext cx="2740025" cy="3544888"/>
          </a:xfrm>
          <a:prstGeom prst="rect">
            <a:avLst/>
          </a:prstGeom>
          <a:noFill/>
          <a:ln w="38100">
            <a:solidFill>
              <a:srgbClr val="E4A7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69334" y="5824320"/>
            <a:ext cx="953395" cy="881278"/>
            <a:chOff x="273948" y="5786704"/>
            <a:chExt cx="953395" cy="881278"/>
          </a:xfrm>
        </p:grpSpPr>
        <p:sp>
          <p:nvSpPr>
            <p:cNvPr id="17" name="Oval 16"/>
            <p:cNvSpPr/>
            <p:nvPr/>
          </p:nvSpPr>
          <p:spPr>
            <a:xfrm>
              <a:off x="818956" y="6036959"/>
              <a:ext cx="408387" cy="408387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20" name="Oval 19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1</a:t>
              </a:r>
              <a:endParaRPr lang="en-US" sz="9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93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7091" y="317258"/>
            <a:ext cx="8229600" cy="11430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 smtClean="0">
                <a:latin typeface="Trebuchet MS" panose="020B0603020202020204" pitchFamily="34" charset="0"/>
              </a:rPr>
              <a:t>www.MoreFLIPIT.org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5883" y="1936865"/>
            <a:ext cx="4114800" cy="45259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Answers to FAQs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Spanish translation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Testimonials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Online Course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Live Training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Train-the-Trainer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Free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rebuchet MS" panose="020B0603020202020204" pitchFamily="34" charset="0"/>
              </a:rPr>
              <a:t>Order posters and more…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02385" y="3001338"/>
            <a:ext cx="3729644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latin typeface="Trebuchet MS" panose="020B0603020202020204" pitchFamily="34" charset="0"/>
              </a:rPr>
              <a:t>Professional </a:t>
            </a:r>
            <a:r>
              <a:rPr lang="en-US" altLang="en-US" sz="1800" dirty="0" smtClean="0">
                <a:latin typeface="Trebuchet MS" panose="020B0603020202020204" pitchFamily="34" charset="0"/>
              </a:rPr>
              <a:t>Development &amp; Training </a:t>
            </a:r>
            <a:r>
              <a:rPr lang="en-US" altLang="en-US" sz="1800" dirty="0">
                <a:latin typeface="Trebuchet MS" panose="020B0603020202020204" pitchFamily="34" charset="0"/>
              </a:rPr>
              <a:t>Available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rebuchet MS" panose="020B0603020202020204" pitchFamily="34" charset="0"/>
              </a:rPr>
              <a:t>For more information contact: Devereux Center for Resilient Children (DCRC)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rebuchet MS" panose="020B0603020202020204" pitchFamily="34" charset="0"/>
              </a:rPr>
              <a:t>444 Devereux Drive                     Villanova, PA 19085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Trebuchet MS" panose="020B0603020202020204" pitchFamily="34" charset="0"/>
              </a:rPr>
              <a:t>Toll Free: 866-TRAINUS</a:t>
            </a:r>
            <a:r>
              <a:rPr lang="en-US" altLang="en-US" sz="1800" dirty="0"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latin typeface="Trebuchet MS" panose="020B0603020202020204" pitchFamily="34" charset="0"/>
              </a:rPr>
              <a:t>(872-4687)  </a:t>
            </a:r>
            <a:r>
              <a:rPr lang="en-US" altLang="en-US" sz="1600" dirty="0">
                <a:latin typeface="Trebuchet MS" panose="020B0603020202020204" pitchFamily="34" charset="0"/>
              </a:rPr>
              <a:t>Email</a:t>
            </a:r>
            <a:r>
              <a:rPr lang="en-US" altLang="en-US" sz="1600" dirty="0" smtClean="0">
                <a:latin typeface="Trebuchet MS" panose="020B0603020202020204" pitchFamily="34" charset="0"/>
              </a:rPr>
              <a:t>: </a:t>
            </a:r>
            <a:r>
              <a:rPr lang="en-US" altLang="en-US" sz="1600" dirty="0">
                <a:latin typeface="Trebuchet MS" panose="020B0603020202020204" pitchFamily="34" charset="0"/>
                <a:hlinkClick r:id="rId2"/>
              </a:rPr>
              <a:t>DECA@Devereux.org</a:t>
            </a:r>
            <a:r>
              <a:rPr lang="en-US" altLang="en-US" sz="1600" dirty="0">
                <a:latin typeface="Trebuchet MS" panose="020B0603020202020204" pitchFamily="34" charset="0"/>
              </a:rPr>
              <a:t>  www.CenterforResilientChildren.com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429298" y="2128058"/>
            <a:ext cx="0" cy="3855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85" y="1936865"/>
            <a:ext cx="3687773" cy="7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81891" y="42341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Trebuchet MS" panose="020B0603020202020204" pitchFamily="34" charset="0"/>
              </a:rPr>
              <a:t>FLIP IT is: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930534" y="1287087"/>
            <a:ext cx="49530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Trebuchet MS" panose="020B0603020202020204" pitchFamily="34" charset="0"/>
              </a:rPr>
              <a:t>Best practice made simple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Strength-Based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Commonsense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Effective 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Portable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Easy to remember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Easy to share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Applicable in a variety of situations</a:t>
            </a:r>
          </a:p>
          <a:p>
            <a:r>
              <a:rPr lang="en-US" altLang="en-US" sz="2400" dirty="0" smtClean="0">
                <a:latin typeface="Trebuchet MS" panose="020B0603020202020204" pitchFamily="34" charset="0"/>
              </a:rPr>
              <a:t>Four simple steps</a:t>
            </a:r>
          </a:p>
          <a:p>
            <a:endParaRPr lang="en-US" altLang="en-US" sz="2400" dirty="0" smtClean="0">
              <a:latin typeface="Trebuchet MS" panose="020B0603020202020204" pitchFamily="34" charset="0"/>
            </a:endParaRPr>
          </a:p>
          <a:p>
            <a:endParaRPr lang="en-US" altLang="en-US" sz="2400" dirty="0" smtClean="0">
              <a:latin typeface="Trebuchet MS" panose="020B0603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831" flipH="1">
            <a:off x="592199" y="1614646"/>
            <a:ext cx="2779766" cy="3674847"/>
          </a:xfrm>
          <a:prstGeom prst="rect">
            <a:avLst/>
          </a:prstGeom>
          <a:noFill/>
          <a:ln w="57150">
            <a:solidFill>
              <a:srgbClr val="E4A7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9334" y="5824320"/>
            <a:ext cx="1026182" cy="881278"/>
            <a:chOff x="273948" y="5786704"/>
            <a:chExt cx="1026182" cy="881278"/>
          </a:xfrm>
        </p:grpSpPr>
        <p:sp>
          <p:nvSpPr>
            <p:cNvPr id="23" name="Oval 22"/>
            <p:cNvSpPr/>
            <p:nvPr/>
          </p:nvSpPr>
          <p:spPr>
            <a:xfrm>
              <a:off x="818956" y="5964173"/>
              <a:ext cx="481174" cy="481174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1-2</a:t>
              </a:r>
              <a:endParaRPr lang="en-US" sz="9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06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334" y="5824320"/>
            <a:ext cx="953395" cy="881278"/>
            <a:chOff x="273948" y="5786704"/>
            <a:chExt cx="953395" cy="881278"/>
          </a:xfrm>
        </p:grpSpPr>
        <p:sp>
          <p:nvSpPr>
            <p:cNvPr id="3" name="Oval 2"/>
            <p:cNvSpPr/>
            <p:nvPr/>
          </p:nvSpPr>
          <p:spPr>
            <a:xfrm>
              <a:off x="818956" y="6036959"/>
              <a:ext cx="408387" cy="408387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2762" y="69922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Trebuchet MS" panose="020B0603020202020204" pitchFamily="34" charset="0"/>
              </a:rPr>
              <a:t>Four Steps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20606351">
            <a:off x="831063" y="1733609"/>
            <a:ext cx="1321324" cy="198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rebuchet MS" panose="020B0603020202020204" pitchFamily="34" charset="0"/>
              </a:rPr>
              <a:t>F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5319253" y="1749738"/>
            <a:ext cx="480482" cy="19807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latin typeface="Trebuchet MS" panose="020B0603020202020204" pitchFamily="34" charset="0"/>
              </a:rPr>
              <a:t>I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 rot="1312373">
            <a:off x="3297645" y="1777380"/>
            <a:ext cx="1321324" cy="19819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rebuchet MS" panose="020B0603020202020204" pitchFamily="34" charset="0"/>
              </a:rPr>
              <a:t>L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 rot="666541">
            <a:off x="7116584" y="1767135"/>
            <a:ext cx="1376379" cy="214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Trebuchet MS" panose="020B0603020202020204" pitchFamily="34" charset="0"/>
              </a:rPr>
              <a:t>P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4" y="4612973"/>
            <a:ext cx="13620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46" y="4612973"/>
            <a:ext cx="1360488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59" y="4560585"/>
            <a:ext cx="1455738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21" y="4546298"/>
            <a:ext cx="14843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2762" y="3975908"/>
            <a:ext cx="8174038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900" dirty="0" smtClean="0">
                <a:latin typeface="Trebuchet MS" panose="020B0603020202020204" pitchFamily="34" charset="0"/>
              </a:rPr>
              <a:t>Feelings        Limits          Inquiries      Prompts</a:t>
            </a:r>
          </a:p>
        </p:txBody>
      </p:sp>
    </p:spTree>
    <p:extLst>
      <p:ext uri="{BB962C8B-B14F-4D97-AF65-F5344CB8AC3E}">
        <p14:creationId xmlns:p14="http://schemas.microsoft.com/office/powerpoint/2010/main" val="23377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334" y="5824320"/>
            <a:ext cx="1062820" cy="881278"/>
            <a:chOff x="273948" y="5786704"/>
            <a:chExt cx="1062820" cy="881278"/>
          </a:xfrm>
        </p:grpSpPr>
        <p:sp>
          <p:nvSpPr>
            <p:cNvPr id="3" name="Oval 2"/>
            <p:cNvSpPr/>
            <p:nvPr/>
          </p:nvSpPr>
          <p:spPr>
            <a:xfrm>
              <a:off x="818956" y="5927535"/>
              <a:ext cx="517812" cy="517812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6-9</a:t>
              </a:r>
              <a:endParaRPr lang="en-US" sz="9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9258" y="25876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Trebuchet MS" panose="020B0603020202020204" pitchFamily="34" charset="0"/>
              </a:rPr>
              <a:t>FLIP IT Pre-Requisites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67938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altLang="en-US" sz="2000" b="1" u="sng" dirty="0" smtClean="0">
                <a:latin typeface="Trebuchet MS" panose="020B0603020202020204" pitchFamily="34" charset="0"/>
              </a:rPr>
              <a:t>Relationships</a:t>
            </a:r>
          </a:p>
          <a:p>
            <a:pPr marL="609600" indent="-609600"/>
            <a:r>
              <a:rPr lang="en-US" altLang="en-US" sz="2000" dirty="0" smtClean="0">
                <a:latin typeface="Trebuchet MS" panose="020B0603020202020204" pitchFamily="34" charset="0"/>
              </a:rPr>
              <a:t>Relationships are the foundation!</a:t>
            </a:r>
          </a:p>
          <a:p>
            <a:pPr marL="609600" indent="-609600"/>
            <a:r>
              <a:rPr lang="en-US" altLang="en-US" sz="2000" dirty="0" smtClean="0">
                <a:latin typeface="Trebuchet MS" panose="020B0603020202020204" pitchFamily="34" charset="0"/>
              </a:rPr>
              <a:t>Every strategy is only as good as the relationship it is built on!</a:t>
            </a:r>
          </a:p>
          <a:p>
            <a:pPr marL="609600" indent="-609600">
              <a:buFontTx/>
              <a:buNone/>
            </a:pPr>
            <a:endParaRPr lang="en-US" altLang="en-US" sz="2000" dirty="0" smtClean="0">
              <a:latin typeface="Trebuchet MS" panose="020B0603020202020204" pitchFamily="34" charset="0"/>
            </a:endParaRPr>
          </a:p>
          <a:p>
            <a:pPr marL="609600" indent="-609600">
              <a:buFontTx/>
              <a:buNone/>
            </a:pPr>
            <a:r>
              <a:rPr lang="en-US" altLang="en-US" sz="2000" b="1" u="sng" dirty="0" smtClean="0">
                <a:latin typeface="Trebuchet MS" panose="020B0603020202020204" pitchFamily="34" charset="0"/>
              </a:rPr>
              <a:t>Empathy</a:t>
            </a:r>
          </a:p>
          <a:p>
            <a:pPr marL="609600" indent="-609600"/>
            <a:r>
              <a:rPr lang="en-US" altLang="en-US" sz="2000" dirty="0" smtClean="0">
                <a:latin typeface="Trebuchet MS" panose="020B0603020202020204" pitchFamily="34" charset="0"/>
              </a:rPr>
              <a:t>Empathy is the ability to see and feel from another person’s point of view</a:t>
            </a:r>
          </a:p>
          <a:p>
            <a:pPr marL="609600" indent="-609600"/>
            <a:r>
              <a:rPr lang="en-US" altLang="en-US" sz="2000" dirty="0" smtClean="0">
                <a:latin typeface="Trebuchet MS" panose="020B0603020202020204" pitchFamily="34" charset="0"/>
              </a:rPr>
              <a:t>The ability to honor “child-size” problems.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872643" y="1167938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b="1" u="sng" dirty="0" smtClean="0">
                <a:latin typeface="Trebuchet MS" panose="020B0603020202020204" pitchFamily="34" charset="0"/>
              </a:rPr>
              <a:t>An understanding of ICK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Children are challenging when they are weighted down by something called ICK!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ICK refers to the negativity or risk factors in an individual’s life.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When times are full of ICK, we have a choice to stay calm and FLIP IT, rather</a:t>
            </a:r>
          </a:p>
          <a:p>
            <a:r>
              <a:rPr lang="en-US" altLang="en-US" sz="2000" dirty="0" smtClean="0">
                <a:latin typeface="Trebuchet MS" panose="020B0603020202020204" pitchFamily="34" charset="0"/>
              </a:rPr>
              <a:t>than FLIP OUT or FLIP IN (externalizing behavior or internalizing)! </a:t>
            </a:r>
          </a:p>
          <a:p>
            <a:endParaRPr lang="en-US" altLang="en-US" sz="2000" dirty="0" smtClean="0">
              <a:latin typeface="Trebuchet MS" panose="020B0603020202020204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60670" y="1307709"/>
            <a:ext cx="0" cy="42297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334" y="5824320"/>
            <a:ext cx="969510" cy="881278"/>
            <a:chOff x="273948" y="5786704"/>
            <a:chExt cx="969510" cy="881278"/>
          </a:xfrm>
        </p:grpSpPr>
        <p:sp>
          <p:nvSpPr>
            <p:cNvPr id="3" name="Oval 2"/>
            <p:cNvSpPr/>
            <p:nvPr/>
          </p:nvSpPr>
          <p:spPr>
            <a:xfrm>
              <a:off x="818956" y="6020845"/>
              <a:ext cx="424502" cy="424502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10</a:t>
              </a:r>
              <a:endParaRPr lang="en-US" sz="9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0945" y="68155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Trebuchet MS" panose="020B0603020202020204" pitchFamily="34" charset="0"/>
              </a:rPr>
              <a:t>FLIP </a:t>
            </a:r>
            <a:r>
              <a:rPr lang="en-US" altLang="en-US" b="1" dirty="0" smtClean="0">
                <a:latin typeface="Trebuchet MS" panose="020B0603020202020204" pitchFamily="34" charset="0"/>
              </a:rPr>
              <a:t>INs</a:t>
            </a:r>
            <a:r>
              <a:rPr lang="en-US" altLang="en-US" dirty="0" smtClean="0">
                <a:latin typeface="Trebuchet MS" panose="020B0603020202020204" pitchFamily="34" charset="0"/>
              </a:rPr>
              <a:t> and </a:t>
            </a:r>
            <a:r>
              <a:rPr lang="en-US" altLang="en-US" b="1" dirty="0" smtClean="0">
                <a:latin typeface="Trebuchet MS" panose="020B0603020202020204" pitchFamily="34" charset="0"/>
              </a:rPr>
              <a:t>OUTs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52329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dirty="0" smtClean="0">
                <a:latin typeface="Trebuchet MS" panose="020B0603020202020204" pitchFamily="34" charset="0"/>
              </a:rPr>
              <a:t>When children react to the ICK in their lives, they often FLIP IN or FLIP OUT.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24400" y="4800600"/>
            <a:ext cx="3733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latin typeface="Trebuchet MS" panose="020B0603020202020204" pitchFamily="34" charset="0"/>
              </a:rPr>
              <a:t>FLIP OUTs happen when the negative factors children feel on the inside comes out in unhealthy or destructive ways.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0" y="4802188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rebuchet MS" panose="020B0603020202020204" pitchFamily="34" charset="0"/>
              </a:rPr>
              <a:t>FLIP INs happen when feelings stay inside and are not expressed.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510540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3" name="Oval 2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13</a:t>
              </a:r>
              <a:endParaRPr lang="en-US" sz="9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latin typeface="Trebuchet MS" panose="020B0603020202020204" pitchFamily="34" charset="0"/>
              </a:rPr>
              <a:t>Step 1 – FEELINGS</a:t>
            </a:r>
            <a:br>
              <a:rPr lang="en-US" altLang="en-US" sz="4000" dirty="0" smtClean="0">
                <a:latin typeface="Trebuchet MS" panose="020B0603020202020204" pitchFamily="34" charset="0"/>
              </a:rPr>
            </a:br>
            <a:r>
              <a:rPr lang="en-US" altLang="en-US" sz="4000" dirty="0" smtClean="0">
                <a:latin typeface="Trebuchet MS" panose="020B0603020202020204" pitchFamily="34" charset="0"/>
              </a:rPr>
              <a:t>Defined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24400" y="1957001"/>
            <a:ext cx="41148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300" dirty="0" smtClean="0">
                <a:latin typeface="Trebuchet MS" panose="020B0603020202020204" pitchFamily="34" charset="0"/>
              </a:rPr>
              <a:t>Begin the FLIP IT process with </a:t>
            </a:r>
            <a:r>
              <a:rPr lang="en-US" altLang="en-US" sz="2300" b="1" u="sng" dirty="0" smtClean="0">
                <a:latin typeface="Trebuchet MS" panose="020B0603020202020204" pitchFamily="34" charset="0"/>
              </a:rPr>
              <a:t>Step 1 – FEELINGS</a:t>
            </a:r>
            <a:r>
              <a:rPr lang="en-US" altLang="en-US" sz="2300" dirty="0" smtClean="0">
                <a:latin typeface="Trebuchet MS" panose="020B0603020202020204" pitchFamily="34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altLang="en-US" sz="2300" dirty="0" smtClean="0">
                <a:latin typeface="Trebuchet MS" panose="020B0603020202020204" pitchFamily="34" charset="0"/>
              </a:rPr>
              <a:t>Gently talk with children about their feelings and what you are seeing and hearing as a result of their emotions.  Help children identify the root feelings causing the behavior.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7001"/>
            <a:ext cx="3635452" cy="33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041669"/>
            <a:ext cx="8229600" cy="182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300" dirty="0" smtClean="0"/>
              <a:t>If we address the behavior without addressing the root feelings, the ICK will keep growing, and the negative behavior will reoccur.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751513" y="663633"/>
            <a:ext cx="4114800" cy="3733800"/>
            <a:chOff x="2208" y="1152"/>
            <a:chExt cx="2381" cy="220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152"/>
              <a:ext cx="2285" cy="2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WordArt 6"/>
            <p:cNvSpPr>
              <a:spLocks noChangeArrowheads="1" noChangeShapeType="1" noTextEdit="1"/>
            </p:cNvSpPr>
            <p:nvPr/>
          </p:nvSpPr>
          <p:spPr bwMode="auto">
            <a:xfrm rot="1466637">
              <a:off x="3636" y="3140"/>
              <a:ext cx="435" cy="1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cs typeface="Arial" panose="020B0604020202020204" pitchFamily="34" charset="0"/>
                </a:rPr>
                <a:t>Anger</a:t>
              </a:r>
            </a:p>
          </p:txBody>
        </p:sp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 rot="-1262250">
              <a:off x="2208" y="2576"/>
              <a:ext cx="612" cy="1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cs typeface="Arial" panose="020B0604020202020204" pitchFamily="34" charset="0"/>
                </a:rPr>
                <a:t>Sadness</a:t>
              </a:r>
            </a:p>
          </p:txBody>
        </p:sp>
        <p:sp>
          <p:nvSpPr>
            <p:cNvPr id="10" name="WordArt 8"/>
            <p:cNvSpPr>
              <a:spLocks noChangeArrowheads="1" noChangeShapeType="1" noTextEdit="1"/>
            </p:cNvSpPr>
            <p:nvPr/>
          </p:nvSpPr>
          <p:spPr bwMode="auto">
            <a:xfrm rot="-621536">
              <a:off x="3648" y="2640"/>
              <a:ext cx="345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cs typeface="Arial" panose="020B0604020202020204" pitchFamily="34" charset="0"/>
                </a:rPr>
                <a:t>Fear</a:t>
              </a:r>
            </a:p>
          </p:txBody>
        </p:sp>
        <p:sp>
          <p:nvSpPr>
            <p:cNvPr id="11" name="WordArt 9"/>
            <p:cNvSpPr>
              <a:spLocks noChangeArrowheads="1" noChangeShapeType="1" noTextEdit="1"/>
            </p:cNvSpPr>
            <p:nvPr/>
          </p:nvSpPr>
          <p:spPr bwMode="auto">
            <a:xfrm rot="622550">
              <a:off x="2400" y="3216"/>
              <a:ext cx="816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cs typeface="Arial" panose="020B0604020202020204" pitchFamily="34" charset="0"/>
                </a:rPr>
                <a:t>Frustration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13" name="Oval 12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14</a:t>
              </a:r>
              <a:endParaRPr lang="en-US" sz="900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480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9334" y="5824320"/>
            <a:ext cx="994448" cy="881278"/>
            <a:chOff x="273948" y="5786704"/>
            <a:chExt cx="994448" cy="881278"/>
          </a:xfrm>
        </p:grpSpPr>
        <p:sp>
          <p:nvSpPr>
            <p:cNvPr id="6" name="Oval 5"/>
            <p:cNvSpPr/>
            <p:nvPr/>
          </p:nvSpPr>
          <p:spPr>
            <a:xfrm>
              <a:off x="818956" y="5995907"/>
              <a:ext cx="449440" cy="449440"/>
            </a:xfrm>
            <a:prstGeom prst="ellips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17</a:t>
              </a:r>
              <a:endParaRPr lang="en-US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963">
              <a:off x="273948" y="5786704"/>
              <a:ext cx="587978" cy="881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21677" y="511859"/>
            <a:ext cx="310064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latin typeface="Trebuchet MS" panose="020B0603020202020204" pitchFamily="34" charset="0"/>
              </a:rPr>
              <a:t>How To…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74675" y="1546790"/>
            <a:ext cx="7994650" cy="3403207"/>
          </a:xfrm>
          <a:prstGeom prst="wedgeRectCallout">
            <a:avLst>
              <a:gd name="adj1" fmla="val -36638"/>
              <a:gd name="adj2" fmla="val 67080"/>
            </a:avLst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endParaRPr lang="en-US" altLang="en-US" sz="2000" dirty="0" smtClean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en-US" sz="2000" dirty="0" smtClean="0">
                <a:latin typeface="Trebuchet MS" panose="020B0603020202020204" pitchFamily="34" charset="0"/>
              </a:rPr>
              <a:t>“I see you are doing _____. I wonder if you are feeling _____.”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“Wow, it really looks like you are feeling _____.”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“I notice you are doing _____.  What is going on inside?”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“Your body is getting antsy.  Are you feeling nervous?”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 “I’m so sorry you are feeling so _____.”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 “What are you feeling?”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Trebuchet MS" panose="020B0603020202020204" pitchFamily="34" charset="0"/>
              </a:rPr>
              <a:t>“Point to the face that tells how you are feeling.”  </a:t>
            </a: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Trebuchet MS" panose="020B0603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13" y="484858"/>
            <a:ext cx="762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1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1167</Words>
  <Application>Microsoft Office PowerPoint</Application>
  <PresentationFormat>On-screen Show (4:3)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Tempus Sans ITC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Devereux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Rudee Abello</dc:creator>
  <cp:lastModifiedBy>Rudee Abello</cp:lastModifiedBy>
  <cp:revision>24</cp:revision>
  <dcterms:created xsi:type="dcterms:W3CDTF">2017-12-28T14:30:47Z</dcterms:created>
  <dcterms:modified xsi:type="dcterms:W3CDTF">2018-03-07T16:15:30Z</dcterms:modified>
</cp:coreProperties>
</file>