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66" r:id="rId2"/>
    <p:sldId id="438" r:id="rId3"/>
    <p:sldId id="493" r:id="rId4"/>
    <p:sldId id="442" r:id="rId5"/>
    <p:sldId id="445" r:id="rId6"/>
    <p:sldId id="443" r:id="rId7"/>
    <p:sldId id="446" r:id="rId8"/>
    <p:sldId id="494" r:id="rId9"/>
    <p:sldId id="447" r:id="rId10"/>
    <p:sldId id="435" r:id="rId11"/>
    <p:sldId id="471" r:id="rId12"/>
    <p:sldId id="467" r:id="rId13"/>
    <p:sldId id="473" r:id="rId14"/>
    <p:sldId id="468" r:id="rId15"/>
    <p:sldId id="469" r:id="rId16"/>
    <p:sldId id="479" r:id="rId17"/>
    <p:sldId id="475" r:id="rId18"/>
    <p:sldId id="491" r:id="rId19"/>
    <p:sldId id="476" r:id="rId20"/>
    <p:sldId id="477" r:id="rId21"/>
    <p:sldId id="489" r:id="rId22"/>
    <p:sldId id="485" r:id="rId23"/>
    <p:sldId id="480" r:id="rId24"/>
    <p:sldId id="481" r:id="rId25"/>
    <p:sldId id="490" r:id="rId26"/>
    <p:sldId id="484" r:id="rId27"/>
    <p:sldId id="483" r:id="rId28"/>
    <p:sldId id="48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CC9900"/>
    <a:srgbClr val="FFCC99"/>
    <a:srgbClr val="FFFF00"/>
    <a:srgbClr val="FF0000"/>
    <a:srgbClr val="FFFF66"/>
    <a:srgbClr val="FFFF99"/>
    <a:srgbClr val="0000FF"/>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455" autoAdjust="0"/>
  </p:normalViewPr>
  <p:slideViewPr>
    <p:cSldViewPr>
      <p:cViewPr>
        <p:scale>
          <a:sx n="72" d="100"/>
          <a:sy n="72"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392" y="16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87" eaLnBrk="0" hangingPunct="0">
              <a:defRPr sz="1300"/>
            </a:lvl1pPr>
          </a:lstStyle>
          <a:p>
            <a:pPr>
              <a:defRPr/>
            </a:pPr>
            <a:endParaRPr lang="en-US" dirty="0"/>
          </a:p>
        </p:txBody>
      </p:sp>
      <p:sp>
        <p:nvSpPr>
          <p:cNvPr id="84995"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87" eaLnBrk="0" hangingPunct="0">
              <a:defRPr sz="1300"/>
            </a:lvl1pPr>
          </a:lstStyle>
          <a:p>
            <a:pPr>
              <a:defRPr/>
            </a:pPr>
            <a:fld id="{AA3D05F2-28A9-4738-849A-808BBAA3A7AA}" type="datetimeFigureOut">
              <a:rPr lang="en-US"/>
              <a:pPr>
                <a:defRPr/>
              </a:pPr>
              <a:t>5/30/2013</a:t>
            </a:fld>
            <a:endParaRPr lang="en-US" dirty="0"/>
          </a:p>
        </p:txBody>
      </p:sp>
      <p:sp>
        <p:nvSpPr>
          <p:cNvPr id="68612" name="Rectangle 4"/>
          <p:cNvSpPr>
            <a:spLocks noGrp="1" noRot="1" noChangeAspect="1" noChangeArrowheads="1" noTextEdit="1"/>
          </p:cNvSpPr>
          <p:nvPr>
            <p:ph type="sldImg" idx="2"/>
          </p:nvPr>
        </p:nvSpPr>
        <p:spPr bwMode="auto">
          <a:xfrm>
            <a:off x="1725613" y="542925"/>
            <a:ext cx="3714750" cy="2787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467056" y="3563005"/>
            <a:ext cx="6076289"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87" eaLnBrk="0" hangingPunct="0">
              <a:defRPr sz="1300"/>
            </a:lvl1pPr>
          </a:lstStyle>
          <a:p>
            <a:pPr>
              <a:defRPr/>
            </a:pPr>
            <a:endParaRPr lang="en-US" dirty="0"/>
          </a:p>
        </p:txBody>
      </p:sp>
      <p:sp>
        <p:nvSpPr>
          <p:cNvPr id="84999"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87" eaLnBrk="0" hangingPunct="0">
              <a:defRPr sz="1300"/>
            </a:lvl1pPr>
          </a:lstStyle>
          <a:p>
            <a:pPr>
              <a:defRPr/>
            </a:pPr>
            <a:fld id="{492577E3-A65C-4512-82F7-B2B33108AC47}" type="slidenum">
              <a:rPr lang="en-US"/>
              <a:pPr>
                <a:defRPr/>
              </a:pPr>
              <a:t>‹#›</a:t>
            </a:fld>
            <a:endParaRPr lang="en-US" dirty="0"/>
          </a:p>
        </p:txBody>
      </p:sp>
    </p:spTree>
    <p:extLst>
      <p:ext uri="{BB962C8B-B14F-4D97-AF65-F5344CB8AC3E}">
        <p14:creationId xmlns:p14="http://schemas.microsoft.com/office/powerpoint/2010/main" val="3873864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Georg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Georg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rowardpalmbeach.com/2006-07-13/news/matchhea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telegraph.co.uk/news/worldnews/northamerica/usa/10005932/Boston-Marathon-victim-Jeff-Bauman-helped-identify-bomber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a:t>
            </a:fld>
            <a:endParaRPr lang="en-US" dirty="0"/>
          </a:p>
        </p:txBody>
      </p:sp>
    </p:spTree>
    <p:extLst>
      <p:ext uri="{BB962C8B-B14F-4D97-AF65-F5344CB8AC3E}">
        <p14:creationId xmlns:p14="http://schemas.microsoft.com/office/powerpoint/2010/main" val="159014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12</a:t>
            </a:fld>
            <a:endParaRPr lang="en-US" dirty="0"/>
          </a:p>
        </p:txBody>
      </p:sp>
    </p:spTree>
    <p:extLst>
      <p:ext uri="{BB962C8B-B14F-4D97-AF65-F5344CB8AC3E}">
        <p14:creationId xmlns:p14="http://schemas.microsoft.com/office/powerpoint/2010/main" val="187458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13</a:t>
            </a:fld>
            <a:endParaRPr lang="en-US" dirty="0"/>
          </a:p>
        </p:txBody>
      </p:sp>
    </p:spTree>
    <p:extLst>
      <p:ext uri="{BB962C8B-B14F-4D97-AF65-F5344CB8AC3E}">
        <p14:creationId xmlns:p14="http://schemas.microsoft.com/office/powerpoint/2010/main" val="270976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14</a:t>
            </a:fld>
            <a:endParaRPr lang="en-US" dirty="0"/>
          </a:p>
        </p:txBody>
      </p:sp>
    </p:spTree>
    <p:extLst>
      <p:ext uri="{BB962C8B-B14F-4D97-AF65-F5344CB8AC3E}">
        <p14:creationId xmlns:p14="http://schemas.microsoft.com/office/powerpoint/2010/main" val="32816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15</a:t>
            </a:fld>
            <a:endParaRPr lang="en-US" dirty="0"/>
          </a:p>
        </p:txBody>
      </p:sp>
    </p:spTree>
    <p:extLst>
      <p:ext uri="{BB962C8B-B14F-4D97-AF65-F5344CB8AC3E}">
        <p14:creationId xmlns:p14="http://schemas.microsoft.com/office/powerpoint/2010/main" val="422180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20" indent="-291161">
              <a:defRPr>
                <a:solidFill>
                  <a:schemeClr val="tx1"/>
                </a:solidFill>
                <a:latin typeface="Arial" charset="0"/>
              </a:defRPr>
            </a:lvl2pPr>
            <a:lvl3pPr marL="1164647" indent="-232929">
              <a:defRPr>
                <a:solidFill>
                  <a:schemeClr val="tx1"/>
                </a:solidFill>
                <a:latin typeface="Arial" charset="0"/>
              </a:defRPr>
            </a:lvl3pPr>
            <a:lvl4pPr marL="1630505" indent="-232929">
              <a:defRPr>
                <a:solidFill>
                  <a:schemeClr val="tx1"/>
                </a:solidFill>
                <a:latin typeface="Arial" charset="0"/>
              </a:defRPr>
            </a:lvl4pPr>
            <a:lvl5pPr marL="2096365" indent="-232929">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fld id="{25FFC206-F215-4810-93D7-F1FBDA2EB8F1}" type="slidenum">
              <a:rPr lang="en-US" smtClean="0">
                <a:latin typeface="Times New Roman" pitchFamily="18" charset="0"/>
              </a:rPr>
              <a:pPr/>
              <a:t>16</a:t>
            </a:fld>
            <a:endParaRPr lang="en-US" dirty="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SAMHSA, 2007 – “Successful promotion and prevention efforts hinge on the identification of malleable risk and protective factors.”  p. 7</a:t>
            </a:r>
          </a:p>
          <a:p>
            <a:endParaRPr lang="en-US" dirty="0" smtClean="0"/>
          </a:p>
          <a:p>
            <a:r>
              <a:rPr lang="en-US" dirty="0" smtClean="0"/>
              <a:t>Risk cascades and maladaptation – conduct disordered youth – Webster Stratton</a:t>
            </a:r>
          </a:p>
          <a:p>
            <a:endParaRPr lang="en-US" dirty="0" smtClean="0"/>
          </a:p>
          <a:p>
            <a:r>
              <a:rPr lang="en-US" dirty="0" smtClean="0"/>
              <a:t>PF cascades?? bonadaptation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754188" y="542925"/>
            <a:ext cx="3221037" cy="2416175"/>
          </a:xfrm>
          <a:ln/>
        </p:spPr>
      </p:sp>
      <p:sp>
        <p:nvSpPr>
          <p:cNvPr id="81923" name="Rectangle 3"/>
          <p:cNvSpPr>
            <a:spLocks noGrp="1" noChangeArrowheads="1"/>
          </p:cNvSpPr>
          <p:nvPr>
            <p:ph type="body" idx="1"/>
          </p:nvPr>
        </p:nvSpPr>
        <p:spPr>
          <a:xfrm>
            <a:off x="634405" y="3330904"/>
            <a:ext cx="5908940" cy="4803447"/>
          </a:xfrm>
          <a:noFill/>
        </p:spPr>
        <p:txBody>
          <a:bodyPr/>
          <a:lstStyle/>
          <a:p>
            <a:pPr eaLnBrk="1" hangingPunct="1"/>
            <a:endParaRPr lang="en-US" dirty="0" smtClean="0"/>
          </a:p>
          <a:p>
            <a:pPr eaLnBrk="1" hangingPunct="1">
              <a:buFontTx/>
              <a:buChar char="•"/>
            </a:pPr>
            <a:r>
              <a:rPr lang="en-US" dirty="0" smtClean="0"/>
              <a:t>The first within-child protective factor that is measured and strengthened by the DECA-P2 program is Initiative.</a:t>
            </a:r>
          </a:p>
          <a:p>
            <a:pPr eaLnBrk="1" hangingPunct="1">
              <a:buFontTx/>
              <a:buChar char="•"/>
            </a:pPr>
            <a:r>
              <a:rPr lang="en-US" dirty="0" smtClean="0"/>
              <a:t>(Show Ps the definition and read).</a:t>
            </a:r>
          </a:p>
          <a:p>
            <a:pPr eaLnBrk="1" hangingPunct="1">
              <a:buFontTx/>
              <a:buChar char="•"/>
            </a:pPr>
            <a:r>
              <a:rPr lang="en-US" dirty="0" smtClean="0"/>
              <a:t>On the following slides, we are going to see behaviors that help us to measure this protective factor of Initiative in a young child.  All of the following items are actually on the DECA.</a:t>
            </a:r>
          </a:p>
          <a:p>
            <a:pPr eaLnBrk="1" hangingPunct="1"/>
            <a:endParaRPr lang="en-US" dirty="0" smtClean="0">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Cover up the four protective factor circles and ask the group “what would we know about Cleo if we hadn’t completed the DECA on him?”  We wouldn’t know a lot due to the fact that Cleo isn’t displaying behavioral concerns. However, by looking at scores, we know he is at risk.   </a:t>
            </a:r>
          </a:p>
          <a:p>
            <a:pPr>
              <a:buFontTx/>
              <a:buChar char="•"/>
            </a:pPr>
            <a:r>
              <a:rPr lang="en-US" dirty="0" smtClean="0"/>
              <a:t>  Ask participants “What do you think will happen if Cleo is faced with stress and/or adversity in his life?”  Participants say that they will see an increase in behavioral concerns.  Reemphasize that at this point in time, Cleo does not have strengths to draw upon to help him with stress.  This is why we do a DECA on every child - to help identify low protective factors before concerns emerge.  We want to build Cleo’s protective factors so that if/when faced with stress/adversity, he will have resources on which to draw.  A teacher could take results from this profile and use strategies to help Cleo build his protective factors and prevent behavior concerns.</a:t>
            </a:r>
          </a:p>
          <a:p>
            <a:pPr>
              <a:buFontTx/>
              <a:buChar char="•"/>
            </a:pPr>
            <a:r>
              <a:rPr lang="en-US" dirty="0" smtClean="0"/>
              <a:t> Ask Ps- if you were only singling out 1-2 children in the classroom on which to do the DECA, would you choose Cleo?  Most likely, No.  This is one of the reasons you should Universally screen all the children’s strengths using the DECA.  Children likes Cleo may “slip through the cracks” as their Behavioral Concerns are not </a:t>
            </a:r>
            <a:r>
              <a:rPr lang="en-US" b="1" u="sng" dirty="0" smtClean="0"/>
              <a:t>yet</a:t>
            </a:r>
            <a:r>
              <a:rPr lang="en-US" dirty="0" smtClean="0"/>
              <a:t> a concern for us.</a:t>
            </a:r>
          </a:p>
          <a:p>
            <a:endParaRPr lang="en-US" dirty="0" smtClean="0"/>
          </a:p>
        </p:txBody>
      </p:sp>
      <p:sp>
        <p:nvSpPr>
          <p:cNvPr id="24269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a:fld id="{740418E1-5016-40F0-8312-C8413BECD8F2}" type="slidenum">
              <a:rPr lang="en-US" sz="1300"/>
              <a:pPr algn="r"/>
              <a:t>18</a:t>
            </a:fld>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19</a:t>
            </a:fld>
            <a:endParaRPr lang="en-US" dirty="0"/>
          </a:p>
        </p:txBody>
      </p:sp>
    </p:spTree>
    <p:extLst>
      <p:ext uri="{BB962C8B-B14F-4D97-AF65-F5344CB8AC3E}">
        <p14:creationId xmlns:p14="http://schemas.microsoft.com/office/powerpoint/2010/main" val="4047522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20</a:t>
            </a:fld>
            <a:endParaRPr lang="en-US" dirty="0"/>
          </a:p>
        </p:txBody>
      </p:sp>
    </p:spTree>
    <p:extLst>
      <p:ext uri="{BB962C8B-B14F-4D97-AF65-F5344CB8AC3E}">
        <p14:creationId xmlns:p14="http://schemas.microsoft.com/office/powerpoint/2010/main" val="185706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21</a:t>
            </a:fld>
            <a:endParaRPr lang="en-US" dirty="0"/>
          </a:p>
        </p:txBody>
      </p:sp>
    </p:spTree>
    <p:extLst>
      <p:ext uri="{BB962C8B-B14F-4D97-AF65-F5344CB8AC3E}">
        <p14:creationId xmlns:p14="http://schemas.microsoft.com/office/powerpoint/2010/main" val="134733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a:t>
            </a:fld>
            <a:endParaRPr lang="en-US" dirty="0"/>
          </a:p>
        </p:txBody>
      </p:sp>
    </p:spTree>
    <p:extLst>
      <p:ext uri="{BB962C8B-B14F-4D97-AF65-F5344CB8AC3E}">
        <p14:creationId xmlns:p14="http://schemas.microsoft.com/office/powerpoint/2010/main" val="103480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22</a:t>
            </a:fld>
            <a:endParaRPr lang="en-US" dirty="0"/>
          </a:p>
        </p:txBody>
      </p:sp>
    </p:spTree>
    <p:extLst>
      <p:ext uri="{BB962C8B-B14F-4D97-AF65-F5344CB8AC3E}">
        <p14:creationId xmlns:p14="http://schemas.microsoft.com/office/powerpoint/2010/main" val="852045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23</a:t>
            </a:fld>
            <a:endParaRPr lang="en-US" dirty="0"/>
          </a:p>
        </p:txBody>
      </p:sp>
    </p:spTree>
    <p:extLst>
      <p:ext uri="{BB962C8B-B14F-4D97-AF65-F5344CB8AC3E}">
        <p14:creationId xmlns:p14="http://schemas.microsoft.com/office/powerpoint/2010/main" val="290604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D8A79903-A32B-4538-8C0C-EAC973F2783A}"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25</a:t>
            </a:fld>
            <a:endParaRPr lang="en-US" dirty="0"/>
          </a:p>
        </p:txBody>
      </p:sp>
    </p:spTree>
    <p:extLst>
      <p:ext uri="{BB962C8B-B14F-4D97-AF65-F5344CB8AC3E}">
        <p14:creationId xmlns:p14="http://schemas.microsoft.com/office/powerpoint/2010/main" val="176673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ln>
            <a:miter lim="800000"/>
            <a:headEnd/>
            <a:tailEnd/>
          </a:ln>
        </p:spPr>
        <p:txBody>
          <a:bodyPr/>
          <a:lstStyle/>
          <a:p>
            <a:pPr defTabSz="953864">
              <a:defRPr/>
            </a:pPr>
            <a:fld id="{EDDC5CBE-0F74-428A-B749-C1488E47D385}" type="slidenum">
              <a:rPr lang="en-US">
                <a:solidFill>
                  <a:prstClr val="black"/>
                </a:solidFill>
              </a:rPr>
              <a:pPr defTabSz="953864">
                <a:defRPr/>
              </a:pPr>
              <a:t>26</a:t>
            </a:fld>
            <a:endParaRPr lang="en-US" dirty="0">
              <a:solidFill>
                <a:prstClr val="black"/>
              </a:solidFill>
            </a:endParaRPr>
          </a:p>
        </p:txBody>
      </p:sp>
      <p:sp>
        <p:nvSpPr>
          <p:cNvPr id="31747" name="Rectangle 2"/>
          <p:cNvSpPr>
            <a:spLocks noGrp="1" noRot="1" noChangeAspect="1" noChangeArrowheads="1" noTextEdit="1"/>
          </p:cNvSpPr>
          <p:nvPr>
            <p:ph type="sldImg"/>
          </p:nvPr>
        </p:nvSpPr>
        <p:spPr>
          <a:xfrm>
            <a:off x="2584450" y="608013"/>
            <a:ext cx="2078038" cy="1560512"/>
          </a:xfrm>
          <a:ln/>
        </p:spPr>
      </p:sp>
      <p:sp>
        <p:nvSpPr>
          <p:cNvPr id="31748" name="Rectangle 3"/>
          <p:cNvSpPr>
            <a:spLocks noGrp="1" noChangeArrowheads="1"/>
          </p:cNvSpPr>
          <p:nvPr>
            <p:ph type="body" idx="1"/>
          </p:nvPr>
        </p:nvSpPr>
        <p:spPr>
          <a:xfrm>
            <a:off x="466726" y="2247901"/>
            <a:ext cx="6076950" cy="420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fact that directionality may make us think about positioning the text on this slide here, where it plays with the graphic.</a:t>
            </a:r>
          </a:p>
          <a:p>
            <a:endParaRPr lang="en-US" dirty="0" smtClean="0"/>
          </a:p>
        </p:txBody>
      </p:sp>
      <p:sp>
        <p:nvSpPr>
          <p:cNvPr id="31749" name="Rectangle 4"/>
          <p:cNvSpPr>
            <a:spLocks noChangeArrowheads="1"/>
          </p:cNvSpPr>
          <p:nvPr/>
        </p:nvSpPr>
        <p:spPr bwMode="auto">
          <a:xfrm>
            <a:off x="6232526" y="619126"/>
            <a:ext cx="4349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429" tIns="47714" rIns="95429" bIns="47714">
            <a:spAutoFit/>
          </a:bodyPr>
          <a:lstStyle/>
          <a:p>
            <a:pPr defTabSz="952360" eaLnBrk="0" hangingPunct="0"/>
            <a:r>
              <a:rPr lang="en-US" dirty="0">
                <a:solidFill>
                  <a:srgbClr val="000000"/>
                </a:solidFill>
                <a:latin typeface="Comic Sans MS" pitchFamily="66" charset="0"/>
              </a:rPr>
              <a:t>10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27</a:t>
            </a:fld>
            <a:endParaRPr lang="en-US" dirty="0"/>
          </a:p>
        </p:txBody>
      </p:sp>
    </p:spTree>
    <p:extLst>
      <p:ext uri="{BB962C8B-B14F-4D97-AF65-F5344CB8AC3E}">
        <p14:creationId xmlns:p14="http://schemas.microsoft.com/office/powerpoint/2010/main" val="731671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this revision, I used your color coding system to better pair the labels with each picture. Then I grouped the picture and label by placing them nearer to each other and further away from the other pairs. I liked the idea of every pair being in one horizontal row to better show a continuum, but I couldn’t get everything to fit. As it was, I went to your site and pulled down simplified pictures of the infant and toddler and preschool kits because the extra details about kit contents were just too much for the slide. But still, it was too scrunched to get everything into one row. So we have a two by two grid for the items in the middle.</a:t>
            </a:r>
          </a:p>
          <a:p>
            <a:endParaRPr lang="en-US" dirty="0" smtClean="0"/>
          </a:p>
          <a:p>
            <a:r>
              <a:rPr lang="en-US" dirty="0" smtClean="0"/>
              <a:t>And then I relied on the gray you use on your site for the background of the title bar so that it represented your larger company, not just the preschool component. </a:t>
            </a:r>
          </a:p>
        </p:txBody>
      </p:sp>
      <p:sp>
        <p:nvSpPr>
          <p:cNvPr id="4" name="Slide Number Placeholder 3"/>
          <p:cNvSpPr>
            <a:spLocks noGrp="1"/>
          </p:cNvSpPr>
          <p:nvPr>
            <p:ph type="sldNum" sz="quarter" idx="5"/>
          </p:nvPr>
        </p:nvSpPr>
        <p:spPr/>
        <p:txBody>
          <a:bodyPr/>
          <a:lstStyle/>
          <a:p>
            <a:pPr>
              <a:defRPr/>
            </a:pPr>
            <a:fld id="{8750ED7C-DB07-4324-ADB1-81B8F8C9C209}"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4</a:t>
            </a:fld>
            <a:endParaRPr lang="en-US" dirty="0"/>
          </a:p>
        </p:txBody>
      </p:sp>
    </p:spTree>
    <p:extLst>
      <p:ext uri="{BB962C8B-B14F-4D97-AF65-F5344CB8AC3E}">
        <p14:creationId xmlns:p14="http://schemas.microsoft.com/office/powerpoint/2010/main" val="28879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5</a:t>
            </a:fld>
            <a:endParaRPr lang="en-US" dirty="0"/>
          </a:p>
        </p:txBody>
      </p:sp>
    </p:spTree>
    <p:extLst>
      <p:ext uri="{BB962C8B-B14F-4D97-AF65-F5344CB8AC3E}">
        <p14:creationId xmlns:p14="http://schemas.microsoft.com/office/powerpoint/2010/main" val="127365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Bauman had just been blown up at the Boston Marathon. His photo became one of the most iconic of the attack, in part because the man in the hat, </a:t>
            </a:r>
            <a:r>
              <a:rPr lang="en-US" dirty="0" smtClean="0">
                <a:hlinkClick r:id="rId3"/>
              </a:rPr>
              <a:t>Carlos Arredondo</a:t>
            </a:r>
            <a:r>
              <a:rPr lang="en-US" dirty="0" smtClean="0"/>
              <a:t>, was already a famous peace activist and further because Bauman, when he came to, </a:t>
            </a:r>
            <a:r>
              <a:rPr lang="en-US" dirty="0" smtClean="0">
                <a:hlinkClick r:id="rId4"/>
              </a:rPr>
              <a:t>identified Tamerlan Tsarnaev</a:t>
            </a:r>
            <a:r>
              <a:rPr lang="en-US" dirty="0" smtClean="0"/>
              <a:t> for the FBI.</a:t>
            </a:r>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6</a:t>
            </a:fld>
            <a:endParaRPr lang="en-US" dirty="0"/>
          </a:p>
        </p:txBody>
      </p:sp>
    </p:spTree>
    <p:extLst>
      <p:ext uri="{BB962C8B-B14F-4D97-AF65-F5344CB8AC3E}">
        <p14:creationId xmlns:p14="http://schemas.microsoft.com/office/powerpoint/2010/main" val="17490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Marine Capt. Cameron West, in the red shirt, and Gabriel Martinez, a retired Marine sergeant in the black shirt, wait for a ride after meeting amputee patients from the Boston Marathon bombing.</a:t>
            </a:r>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7</a:t>
            </a:fld>
            <a:endParaRPr lang="en-US" dirty="0"/>
          </a:p>
        </p:txBody>
      </p:sp>
    </p:spTree>
    <p:extLst>
      <p:ext uri="{BB962C8B-B14F-4D97-AF65-F5344CB8AC3E}">
        <p14:creationId xmlns:p14="http://schemas.microsoft.com/office/powerpoint/2010/main" val="180369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9</a:t>
            </a:fld>
            <a:endParaRPr lang="en-US" dirty="0"/>
          </a:p>
        </p:txBody>
      </p:sp>
    </p:spTree>
    <p:extLst>
      <p:ext uri="{BB962C8B-B14F-4D97-AF65-F5344CB8AC3E}">
        <p14:creationId xmlns:p14="http://schemas.microsoft.com/office/powerpoint/2010/main" val="319409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10</a:t>
            </a:fld>
            <a:endParaRPr lang="en-US" dirty="0"/>
          </a:p>
        </p:txBody>
      </p:sp>
    </p:spTree>
    <p:extLst>
      <p:ext uri="{BB962C8B-B14F-4D97-AF65-F5344CB8AC3E}">
        <p14:creationId xmlns:p14="http://schemas.microsoft.com/office/powerpoint/2010/main" val="368320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2577E3-A65C-4512-82F7-B2B33108AC47}" type="slidenum">
              <a:rPr lang="en-US" smtClean="0"/>
              <a:pPr>
                <a:defRPr/>
              </a:pPr>
              <a:t>11</a:t>
            </a:fld>
            <a:endParaRPr lang="en-US" dirty="0"/>
          </a:p>
        </p:txBody>
      </p:sp>
    </p:spTree>
    <p:extLst>
      <p:ext uri="{BB962C8B-B14F-4D97-AF65-F5344CB8AC3E}">
        <p14:creationId xmlns:p14="http://schemas.microsoft.com/office/powerpoint/2010/main" val="74419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015E3B-458C-4B07-8A7D-CD7B3C8A33DA}" type="slidenum">
              <a:rPr lang="en-US"/>
              <a:pPr>
                <a:defRPr/>
              </a:pPr>
              <a:t>‹#›</a:t>
            </a:fld>
            <a:endParaRPr lang="en-US" dirty="0"/>
          </a:p>
        </p:txBody>
      </p:sp>
    </p:spTree>
    <p:extLst>
      <p:ext uri="{BB962C8B-B14F-4D97-AF65-F5344CB8AC3E}">
        <p14:creationId xmlns:p14="http://schemas.microsoft.com/office/powerpoint/2010/main" val="339996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1B9018-DAE9-465B-9975-85CE245E970F}" type="slidenum">
              <a:rPr lang="en-US"/>
              <a:pPr>
                <a:defRPr/>
              </a:pPr>
              <a:t>‹#›</a:t>
            </a:fld>
            <a:endParaRPr lang="en-US" dirty="0"/>
          </a:p>
        </p:txBody>
      </p:sp>
    </p:spTree>
    <p:extLst>
      <p:ext uri="{BB962C8B-B14F-4D97-AF65-F5344CB8AC3E}">
        <p14:creationId xmlns:p14="http://schemas.microsoft.com/office/powerpoint/2010/main" val="76409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72EFC3-625E-4A47-ABC3-A92516203C8D}" type="slidenum">
              <a:rPr lang="en-US"/>
              <a:pPr>
                <a:defRPr/>
              </a:pPr>
              <a:t>‹#›</a:t>
            </a:fld>
            <a:endParaRPr lang="en-US" dirty="0"/>
          </a:p>
        </p:txBody>
      </p:sp>
    </p:spTree>
    <p:extLst>
      <p:ext uri="{BB962C8B-B14F-4D97-AF65-F5344CB8AC3E}">
        <p14:creationId xmlns:p14="http://schemas.microsoft.com/office/powerpoint/2010/main" val="55285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462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5AF022-1638-446E-BE41-5AB63BD81513}" type="slidenum">
              <a:rPr lang="en-US"/>
              <a:pPr>
                <a:defRPr/>
              </a:pPr>
              <a:t>‹#›</a:t>
            </a:fld>
            <a:endParaRPr lang="en-US" dirty="0"/>
          </a:p>
        </p:txBody>
      </p:sp>
    </p:spTree>
    <p:extLst>
      <p:ext uri="{BB962C8B-B14F-4D97-AF65-F5344CB8AC3E}">
        <p14:creationId xmlns:p14="http://schemas.microsoft.com/office/powerpoint/2010/main" val="1760107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462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462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846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1E535CD-2848-4F24-AF17-F3BD382779AD}" type="slidenum">
              <a:rPr lang="en-US"/>
              <a:pPr>
                <a:defRPr/>
              </a:pPr>
              <a:t>‹#›</a:t>
            </a:fld>
            <a:endParaRPr lang="en-US" dirty="0"/>
          </a:p>
        </p:txBody>
      </p:sp>
    </p:spTree>
    <p:extLst>
      <p:ext uri="{BB962C8B-B14F-4D97-AF65-F5344CB8AC3E}">
        <p14:creationId xmlns:p14="http://schemas.microsoft.com/office/powerpoint/2010/main" val="69989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604FF79-099F-4F99-ACD0-47DC6F5E98E1}" type="slidenum">
              <a:rPr lang="en-US"/>
              <a:pPr>
                <a:defRPr/>
              </a:pPr>
              <a:t>‹#›</a:t>
            </a:fld>
            <a:endParaRPr lang="en-US" dirty="0"/>
          </a:p>
        </p:txBody>
      </p:sp>
    </p:spTree>
    <p:extLst>
      <p:ext uri="{BB962C8B-B14F-4D97-AF65-F5344CB8AC3E}">
        <p14:creationId xmlns:p14="http://schemas.microsoft.com/office/powerpoint/2010/main" val="197189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8AE711-475A-4E77-B2F7-2E093E17F4B5}" type="slidenum">
              <a:rPr lang="en-US"/>
              <a:pPr>
                <a:defRPr/>
              </a:pPr>
              <a:t>‹#›</a:t>
            </a:fld>
            <a:endParaRPr lang="en-US" dirty="0"/>
          </a:p>
        </p:txBody>
      </p:sp>
    </p:spTree>
    <p:extLst>
      <p:ext uri="{BB962C8B-B14F-4D97-AF65-F5344CB8AC3E}">
        <p14:creationId xmlns:p14="http://schemas.microsoft.com/office/powerpoint/2010/main" val="421630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58E7D9-061D-4FF3-A068-E8739A4BBAFC}" type="slidenum">
              <a:rPr lang="en-US"/>
              <a:pPr>
                <a:defRPr/>
              </a:pPr>
              <a:t>‹#›</a:t>
            </a:fld>
            <a:endParaRPr lang="en-US" dirty="0"/>
          </a:p>
        </p:txBody>
      </p:sp>
    </p:spTree>
    <p:extLst>
      <p:ext uri="{BB962C8B-B14F-4D97-AF65-F5344CB8AC3E}">
        <p14:creationId xmlns:p14="http://schemas.microsoft.com/office/powerpoint/2010/main" val="421457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D1DF19-C43C-487A-921E-98ACFD98A398}" type="slidenum">
              <a:rPr lang="en-US"/>
              <a:pPr>
                <a:defRPr/>
              </a:pPr>
              <a:t>‹#›</a:t>
            </a:fld>
            <a:endParaRPr lang="en-US" dirty="0"/>
          </a:p>
        </p:txBody>
      </p:sp>
    </p:spTree>
    <p:extLst>
      <p:ext uri="{BB962C8B-B14F-4D97-AF65-F5344CB8AC3E}">
        <p14:creationId xmlns:p14="http://schemas.microsoft.com/office/powerpoint/2010/main" val="218061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E197D83-4FA8-465E-9510-C90EAF3A9234}" type="slidenum">
              <a:rPr lang="en-US"/>
              <a:pPr>
                <a:defRPr/>
              </a:pPr>
              <a:t>‹#›</a:t>
            </a:fld>
            <a:endParaRPr lang="en-US" dirty="0"/>
          </a:p>
        </p:txBody>
      </p:sp>
    </p:spTree>
    <p:extLst>
      <p:ext uri="{BB962C8B-B14F-4D97-AF65-F5344CB8AC3E}">
        <p14:creationId xmlns:p14="http://schemas.microsoft.com/office/powerpoint/2010/main" val="269818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268CC1E-A491-40DF-80FE-0C4B6E4EF1A1}" type="slidenum">
              <a:rPr lang="en-US"/>
              <a:pPr>
                <a:defRPr/>
              </a:pPr>
              <a:t>‹#›</a:t>
            </a:fld>
            <a:endParaRPr lang="en-US" dirty="0"/>
          </a:p>
        </p:txBody>
      </p:sp>
    </p:spTree>
    <p:extLst>
      <p:ext uri="{BB962C8B-B14F-4D97-AF65-F5344CB8AC3E}">
        <p14:creationId xmlns:p14="http://schemas.microsoft.com/office/powerpoint/2010/main" val="300386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61F056F-C4F9-4FD4-9BEC-49151017192A}" type="slidenum">
              <a:rPr lang="en-US"/>
              <a:pPr>
                <a:defRPr/>
              </a:pPr>
              <a:t>‹#›</a:t>
            </a:fld>
            <a:endParaRPr lang="en-US" dirty="0"/>
          </a:p>
        </p:txBody>
      </p:sp>
    </p:spTree>
    <p:extLst>
      <p:ext uri="{BB962C8B-B14F-4D97-AF65-F5344CB8AC3E}">
        <p14:creationId xmlns:p14="http://schemas.microsoft.com/office/powerpoint/2010/main" val="101912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6D2E810-5FA4-4C16-89B1-75D5991F88B3}" type="slidenum">
              <a:rPr lang="en-US"/>
              <a:pPr>
                <a:defRPr/>
              </a:pPr>
              <a:t>‹#›</a:t>
            </a:fld>
            <a:endParaRPr lang="en-US" dirty="0"/>
          </a:p>
        </p:txBody>
      </p:sp>
    </p:spTree>
    <p:extLst>
      <p:ext uri="{BB962C8B-B14F-4D97-AF65-F5344CB8AC3E}">
        <p14:creationId xmlns:p14="http://schemas.microsoft.com/office/powerpoint/2010/main" val="63414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4D898E-1482-4E3D-941F-7417BC4F9830}" type="slidenum">
              <a:rPr lang="en-US"/>
              <a:pPr>
                <a:defRPr/>
              </a:pPr>
              <a:t>‹#›</a:t>
            </a:fld>
            <a:endParaRPr lang="en-US" dirty="0"/>
          </a:p>
        </p:txBody>
      </p:sp>
    </p:spTree>
    <p:extLst>
      <p:ext uri="{BB962C8B-B14F-4D97-AF65-F5344CB8AC3E}">
        <p14:creationId xmlns:p14="http://schemas.microsoft.com/office/powerpoint/2010/main" val="294250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143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462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96D4D88-4A8F-4A40-BCE5-59F192F901C6}" type="slidenum">
              <a:rPr lang="en-US"/>
              <a:pPr>
                <a:defRPr/>
              </a:pPr>
              <a:t>‹#›</a:t>
            </a:fld>
            <a:endParaRPr lang="en-US" dirty="0"/>
          </a:p>
        </p:txBody>
      </p:sp>
      <p:sp>
        <p:nvSpPr>
          <p:cNvPr id="1031" name="Rectangle 7"/>
          <p:cNvSpPr>
            <a:spLocks noChangeArrowheads="1"/>
          </p:cNvSpPr>
          <p:nvPr userDrawn="1"/>
        </p:nvSpPr>
        <p:spPr bwMode="auto">
          <a:xfrm>
            <a:off x="0" y="6553200"/>
            <a:ext cx="9144000" cy="3048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 name="Rectangle 8"/>
          <p:cNvSpPr>
            <a:spLocks noChangeArrowheads="1"/>
          </p:cNvSpPr>
          <p:nvPr userDrawn="1"/>
        </p:nvSpPr>
        <p:spPr bwMode="auto">
          <a:xfrm>
            <a:off x="0" y="6248400"/>
            <a:ext cx="3657600" cy="30480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userDrawn="1"/>
        </p:nvSpPr>
        <p:spPr bwMode="auto">
          <a:xfrm>
            <a:off x="5486400" y="0"/>
            <a:ext cx="3657600" cy="30480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4" name="Text Box 10"/>
          <p:cNvSpPr txBox="1">
            <a:spLocks noChangeArrowheads="1"/>
          </p:cNvSpPr>
          <p:nvPr userDrawn="1"/>
        </p:nvSpPr>
        <p:spPr bwMode="auto">
          <a:xfrm>
            <a:off x="1219200" y="6583363"/>
            <a:ext cx="701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eaLnBrk="0" hangingPunct="0">
              <a:defRPr>
                <a:solidFill>
                  <a:schemeClr val="tx1"/>
                </a:solidFill>
                <a:latin typeface="Arial" charset="0"/>
              </a:defRPr>
            </a:lvl1pPr>
            <a:lvl2pPr defTabSz="1019175" eaLnBrk="0" hangingPunct="0">
              <a:defRPr>
                <a:solidFill>
                  <a:schemeClr val="tx1"/>
                </a:solidFill>
                <a:latin typeface="Arial" charset="0"/>
              </a:defRPr>
            </a:lvl2pPr>
            <a:lvl3pPr defTabSz="1019175" eaLnBrk="0" hangingPunct="0">
              <a:defRPr>
                <a:solidFill>
                  <a:schemeClr val="tx1"/>
                </a:solidFill>
                <a:latin typeface="Arial" charset="0"/>
              </a:defRPr>
            </a:lvl3pPr>
            <a:lvl4pPr defTabSz="1019175" eaLnBrk="0" hangingPunct="0">
              <a:defRPr>
                <a:solidFill>
                  <a:schemeClr val="tx1"/>
                </a:solidFill>
                <a:latin typeface="Arial" charset="0"/>
              </a:defRPr>
            </a:lvl4pPr>
            <a:lvl5pPr defTabSz="1019175" eaLnBrk="0" hangingPunct="0">
              <a:defRPr>
                <a:solidFill>
                  <a:schemeClr val="tx1"/>
                </a:solidFill>
                <a:latin typeface="Arial" charset="0"/>
              </a:defRPr>
            </a:lvl5pPr>
            <a:lvl6pPr defTabSz="1019175" eaLnBrk="0" fontAlgn="base" hangingPunct="0">
              <a:spcBef>
                <a:spcPct val="0"/>
              </a:spcBef>
              <a:spcAft>
                <a:spcPct val="0"/>
              </a:spcAft>
              <a:defRPr>
                <a:solidFill>
                  <a:schemeClr val="tx1"/>
                </a:solidFill>
                <a:latin typeface="Arial" charset="0"/>
              </a:defRPr>
            </a:lvl6pPr>
            <a:lvl7pPr defTabSz="1019175" eaLnBrk="0" fontAlgn="base" hangingPunct="0">
              <a:spcBef>
                <a:spcPct val="0"/>
              </a:spcBef>
              <a:spcAft>
                <a:spcPct val="0"/>
              </a:spcAft>
              <a:defRPr>
                <a:solidFill>
                  <a:schemeClr val="tx1"/>
                </a:solidFill>
                <a:latin typeface="Arial" charset="0"/>
              </a:defRPr>
            </a:lvl7pPr>
            <a:lvl8pPr defTabSz="1019175" eaLnBrk="0" fontAlgn="base" hangingPunct="0">
              <a:spcBef>
                <a:spcPct val="0"/>
              </a:spcBef>
              <a:spcAft>
                <a:spcPct val="0"/>
              </a:spcAft>
              <a:defRPr>
                <a:solidFill>
                  <a:schemeClr val="tx1"/>
                </a:solidFill>
                <a:latin typeface="Arial" charset="0"/>
              </a:defRPr>
            </a:lvl8pPr>
            <a:lvl9pPr defTabSz="1019175"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200" dirty="0" smtClean="0">
                <a:solidFill>
                  <a:srgbClr val="FFFFCC"/>
                </a:solidFill>
                <a:latin typeface="Georgia" pitchFamily="18" charset="0"/>
              </a:rPr>
              <a:t>Devereux Center for Resilient Children © 2012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8" charset="0"/>
        </a:defRPr>
      </a:lvl2pPr>
      <a:lvl3pPr algn="ctr" rtl="0" eaLnBrk="0" fontAlgn="base" hangingPunct="0">
        <a:spcBef>
          <a:spcPct val="0"/>
        </a:spcBef>
        <a:spcAft>
          <a:spcPct val="0"/>
        </a:spcAft>
        <a:defRPr sz="4400">
          <a:solidFill>
            <a:schemeClr val="tx2"/>
          </a:solidFill>
          <a:latin typeface="Georgia" pitchFamily="18" charset="0"/>
        </a:defRPr>
      </a:lvl3pPr>
      <a:lvl4pPr algn="ctr" rtl="0" eaLnBrk="0" fontAlgn="base" hangingPunct="0">
        <a:spcBef>
          <a:spcPct val="0"/>
        </a:spcBef>
        <a:spcAft>
          <a:spcPct val="0"/>
        </a:spcAft>
        <a:defRPr sz="4400">
          <a:solidFill>
            <a:schemeClr val="tx2"/>
          </a:solidFill>
          <a:latin typeface="Georgia" pitchFamily="18" charset="0"/>
        </a:defRPr>
      </a:lvl4pPr>
      <a:lvl5pPr algn="ctr" rtl="0" eaLnBrk="0" fontAlgn="base" hangingPunct="0">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confused+preschooler&amp;source=images&amp;cd=&amp;cad=rja&amp;docid=7BXsaGIwz6Ss6M&amp;tbnid=JzVncFFrcppitM:&amp;ved=0CAUQjRw&amp;url=http://coachinandout.blogspot.com/&amp;ei=tOsoUeXDNsbjrQH314CYDg&amp;psig=AFQjCNEGif81SfGYh97UYZy2fjrcAP8WuQ&amp;ust=136172266966955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lstStyle/>
          <a:p>
            <a:r>
              <a:rPr lang="en-US" dirty="0" smtClean="0"/>
              <a:t>Promoting Resilience in Preschoolers: </a:t>
            </a:r>
            <a:br>
              <a:rPr lang="en-US" dirty="0" smtClean="0"/>
            </a:br>
            <a:r>
              <a:rPr lang="en-US" dirty="0" smtClean="0"/>
              <a:t>The Devereux Approach</a:t>
            </a:r>
            <a:endParaRPr lang="en-US" dirty="0"/>
          </a:p>
        </p:txBody>
      </p:sp>
      <p:sp>
        <p:nvSpPr>
          <p:cNvPr id="3" name="Subtitle 2"/>
          <p:cNvSpPr>
            <a:spLocks noGrp="1"/>
          </p:cNvSpPr>
          <p:nvPr>
            <p:ph type="subTitle" idx="1"/>
          </p:nvPr>
        </p:nvSpPr>
        <p:spPr/>
        <p:txBody>
          <a:bodyPr/>
          <a:lstStyle/>
          <a:p>
            <a:r>
              <a:rPr lang="en-US" dirty="0" smtClean="0"/>
              <a:t>Celebration of Resilience</a:t>
            </a:r>
          </a:p>
          <a:p>
            <a:r>
              <a:rPr lang="en-US" dirty="0" smtClean="0"/>
              <a:t>May 31, 2013</a:t>
            </a:r>
          </a:p>
          <a:p>
            <a:r>
              <a:rPr lang="en-US" dirty="0" smtClean="0"/>
              <a:t>Villanova, PA</a:t>
            </a:r>
            <a:endParaRPr lang="en-US" dirty="0"/>
          </a:p>
        </p:txBody>
      </p:sp>
    </p:spTree>
    <p:extLst>
      <p:ext uri="{BB962C8B-B14F-4D97-AF65-F5344CB8AC3E}">
        <p14:creationId xmlns:p14="http://schemas.microsoft.com/office/powerpoint/2010/main" val="353097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011-07-18%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5" y="0"/>
            <a:ext cx="9861537" cy="656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06285" y="1610984"/>
            <a:ext cx="1219200" cy="461665"/>
          </a:xfrm>
          <a:prstGeom prst="rect">
            <a:avLst/>
          </a:prstGeom>
          <a:noFill/>
        </p:spPr>
        <p:txBody>
          <a:bodyPr wrap="square" rtlCol="0">
            <a:spAutoFit/>
          </a:bodyPr>
          <a:lstStyle/>
          <a:p>
            <a:r>
              <a:rPr lang="en-US" sz="2400" dirty="0" smtClean="0">
                <a:solidFill>
                  <a:schemeClr val="bg1"/>
                </a:solidFill>
              </a:rPr>
              <a:t>Poverty</a:t>
            </a:r>
            <a:endParaRPr lang="en-US" sz="2400" dirty="0">
              <a:solidFill>
                <a:schemeClr val="bg1"/>
              </a:solidFill>
            </a:endParaRPr>
          </a:p>
        </p:txBody>
      </p:sp>
      <p:sp>
        <p:nvSpPr>
          <p:cNvPr id="5" name="TextBox 4"/>
          <p:cNvSpPr txBox="1"/>
          <p:nvPr/>
        </p:nvSpPr>
        <p:spPr>
          <a:xfrm>
            <a:off x="1872343" y="2049481"/>
            <a:ext cx="1480457" cy="461665"/>
          </a:xfrm>
          <a:prstGeom prst="rect">
            <a:avLst/>
          </a:prstGeom>
          <a:noFill/>
        </p:spPr>
        <p:txBody>
          <a:bodyPr wrap="square" rtlCol="0">
            <a:spAutoFit/>
          </a:bodyPr>
          <a:lstStyle/>
          <a:p>
            <a:r>
              <a:rPr lang="en-US" sz="2400" dirty="0" smtClean="0">
                <a:solidFill>
                  <a:schemeClr val="bg1"/>
                </a:solidFill>
              </a:rPr>
              <a:t>Bullying</a:t>
            </a:r>
            <a:endParaRPr lang="en-US" sz="2400" dirty="0">
              <a:solidFill>
                <a:schemeClr val="bg1"/>
              </a:solidFill>
            </a:endParaRPr>
          </a:p>
        </p:txBody>
      </p:sp>
      <p:sp>
        <p:nvSpPr>
          <p:cNvPr id="6" name="TextBox 5"/>
          <p:cNvSpPr txBox="1"/>
          <p:nvPr/>
        </p:nvSpPr>
        <p:spPr>
          <a:xfrm>
            <a:off x="4831412" y="3812570"/>
            <a:ext cx="3037115" cy="461665"/>
          </a:xfrm>
          <a:prstGeom prst="rect">
            <a:avLst/>
          </a:prstGeom>
          <a:noFill/>
        </p:spPr>
        <p:txBody>
          <a:bodyPr wrap="square" rtlCol="0">
            <a:spAutoFit/>
          </a:bodyPr>
          <a:lstStyle/>
          <a:p>
            <a:r>
              <a:rPr lang="en-US" sz="2400" dirty="0" smtClean="0">
                <a:solidFill>
                  <a:schemeClr val="bg1"/>
                </a:solidFill>
              </a:rPr>
              <a:t>Unavailable Parents</a:t>
            </a:r>
            <a:endParaRPr lang="en-US" sz="2400" dirty="0">
              <a:solidFill>
                <a:schemeClr val="bg1"/>
              </a:solidFill>
            </a:endParaRPr>
          </a:p>
        </p:txBody>
      </p:sp>
      <p:sp>
        <p:nvSpPr>
          <p:cNvPr id="7" name="TextBox 6"/>
          <p:cNvSpPr txBox="1"/>
          <p:nvPr/>
        </p:nvSpPr>
        <p:spPr>
          <a:xfrm>
            <a:off x="5486400" y="4419600"/>
            <a:ext cx="3352800" cy="461665"/>
          </a:xfrm>
          <a:prstGeom prst="rect">
            <a:avLst/>
          </a:prstGeom>
          <a:noFill/>
        </p:spPr>
        <p:txBody>
          <a:bodyPr wrap="square" rtlCol="0">
            <a:spAutoFit/>
          </a:bodyPr>
          <a:lstStyle/>
          <a:p>
            <a:r>
              <a:rPr lang="en-US" sz="2400" dirty="0" smtClean="0">
                <a:solidFill>
                  <a:schemeClr val="bg1"/>
                </a:solidFill>
              </a:rPr>
              <a:t>Anti Social Peers</a:t>
            </a:r>
            <a:endParaRPr lang="en-US" sz="2400" dirty="0">
              <a:solidFill>
                <a:schemeClr val="bg1"/>
              </a:solidFill>
            </a:endParaRPr>
          </a:p>
        </p:txBody>
      </p:sp>
      <p:sp>
        <p:nvSpPr>
          <p:cNvPr id="8" name="TextBox 7"/>
          <p:cNvSpPr txBox="1"/>
          <p:nvPr/>
        </p:nvSpPr>
        <p:spPr>
          <a:xfrm>
            <a:off x="3169556" y="2889240"/>
            <a:ext cx="3002644" cy="461665"/>
          </a:xfrm>
          <a:prstGeom prst="rect">
            <a:avLst/>
          </a:prstGeom>
          <a:noFill/>
        </p:spPr>
        <p:txBody>
          <a:bodyPr wrap="square" rtlCol="0">
            <a:spAutoFit/>
          </a:bodyPr>
          <a:lstStyle/>
          <a:p>
            <a:r>
              <a:rPr lang="en-US" sz="2400" dirty="0" smtClean="0">
                <a:solidFill>
                  <a:schemeClr val="bg1"/>
                </a:solidFill>
              </a:rPr>
              <a:t>Low Quality Schools</a:t>
            </a:r>
            <a:endParaRPr lang="en-US" sz="2400" dirty="0">
              <a:solidFill>
                <a:schemeClr val="bg1"/>
              </a:solidFill>
            </a:endParaRPr>
          </a:p>
        </p:txBody>
      </p:sp>
      <p:sp>
        <p:nvSpPr>
          <p:cNvPr id="10" name="TextBox 9"/>
          <p:cNvSpPr txBox="1"/>
          <p:nvPr/>
        </p:nvSpPr>
        <p:spPr>
          <a:xfrm>
            <a:off x="3810000" y="3350905"/>
            <a:ext cx="3048000" cy="461665"/>
          </a:xfrm>
          <a:prstGeom prst="rect">
            <a:avLst/>
          </a:prstGeom>
          <a:noFill/>
        </p:spPr>
        <p:txBody>
          <a:bodyPr wrap="square" rtlCol="0">
            <a:spAutoFit/>
          </a:bodyPr>
          <a:lstStyle/>
          <a:p>
            <a:r>
              <a:rPr lang="en-US" sz="2400" dirty="0" smtClean="0">
                <a:solidFill>
                  <a:schemeClr val="bg1"/>
                </a:solidFill>
              </a:rPr>
              <a:t>Stressed Teachers</a:t>
            </a:r>
            <a:endParaRPr lang="en-US" sz="2400" dirty="0">
              <a:solidFill>
                <a:schemeClr val="bg1"/>
              </a:solidFill>
            </a:endParaRPr>
          </a:p>
        </p:txBody>
      </p:sp>
      <p:sp>
        <p:nvSpPr>
          <p:cNvPr id="9" name="TextBox 8"/>
          <p:cNvSpPr txBox="1"/>
          <p:nvPr/>
        </p:nvSpPr>
        <p:spPr>
          <a:xfrm>
            <a:off x="2413890" y="2419367"/>
            <a:ext cx="3377309" cy="461665"/>
          </a:xfrm>
          <a:prstGeom prst="rect">
            <a:avLst/>
          </a:prstGeom>
          <a:noFill/>
        </p:spPr>
        <p:txBody>
          <a:bodyPr wrap="square" rtlCol="0">
            <a:spAutoFit/>
          </a:bodyPr>
          <a:lstStyle/>
          <a:p>
            <a:r>
              <a:rPr lang="en-US" sz="2400" dirty="0" smtClean="0">
                <a:solidFill>
                  <a:schemeClr val="bg1"/>
                </a:solidFill>
              </a:rPr>
              <a:t>Academic Pressures</a:t>
            </a:r>
            <a:endParaRPr lang="en-US" sz="2400" dirty="0">
              <a:solidFill>
                <a:schemeClr val="bg1"/>
              </a:solidFill>
            </a:endParaRPr>
          </a:p>
        </p:txBody>
      </p:sp>
    </p:spTree>
    <p:extLst>
      <p:ext uri="{BB962C8B-B14F-4D97-AF65-F5344CB8AC3E}">
        <p14:creationId xmlns:p14="http://schemas.microsoft.com/office/powerpoint/2010/main" val="19248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78101"/>
            <a:ext cx="7608734" cy="6075099"/>
          </a:xfrm>
          <a:prstGeom prst="rect">
            <a:avLst/>
          </a:prstGeom>
        </p:spPr>
      </p:pic>
      <p:sp>
        <p:nvSpPr>
          <p:cNvPr id="2" name="TextBox 1"/>
          <p:cNvSpPr txBox="1"/>
          <p:nvPr/>
        </p:nvSpPr>
        <p:spPr>
          <a:xfrm>
            <a:off x="76200" y="2728079"/>
            <a:ext cx="2667000" cy="3139321"/>
          </a:xfrm>
          <a:prstGeom prst="rect">
            <a:avLst/>
          </a:prstGeom>
          <a:noFill/>
        </p:spPr>
        <p:txBody>
          <a:bodyPr wrap="square" rtlCol="0">
            <a:spAutoFit/>
          </a:bodyPr>
          <a:lstStyle/>
          <a:p>
            <a:r>
              <a:rPr lang="en-US" sz="3600" b="1" dirty="0"/>
              <a:t>Two-thirds of children experience negative outcomes.</a:t>
            </a:r>
          </a:p>
          <a:p>
            <a:endParaRPr lang="en-US" dirty="0"/>
          </a:p>
        </p:txBody>
      </p:sp>
    </p:spTree>
    <p:extLst>
      <p:ext uri="{BB962C8B-B14F-4D97-AF65-F5344CB8AC3E}">
        <p14:creationId xmlns:p14="http://schemas.microsoft.com/office/powerpoint/2010/main" val="2741457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86" y="0"/>
            <a:ext cx="691323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86600" y="381000"/>
            <a:ext cx="1905000" cy="3785652"/>
          </a:xfrm>
          <a:prstGeom prst="rect">
            <a:avLst/>
          </a:prstGeom>
        </p:spPr>
        <p:txBody>
          <a:bodyPr wrap="square">
            <a:spAutoFit/>
          </a:bodyPr>
          <a:lstStyle/>
          <a:p>
            <a:r>
              <a:rPr lang="en-US" sz="2400" b="1" i="1" u="sng" dirty="0"/>
              <a:t>But</a:t>
            </a:r>
            <a:r>
              <a:rPr lang="en-US" sz="2400" b="1" dirty="0"/>
              <a:t> one-third of the children </a:t>
            </a:r>
            <a:r>
              <a:rPr lang="en-US" sz="2400" b="1" dirty="0" smtClean="0"/>
              <a:t>do </a:t>
            </a:r>
            <a:r>
              <a:rPr lang="en-US" sz="2400" b="1" dirty="0"/>
              <a:t>better than we have a right to expect in the face of these daily hassles</a:t>
            </a:r>
            <a:r>
              <a:rPr lang="en-US" b="1" dirty="0"/>
              <a:t>.</a:t>
            </a:r>
          </a:p>
        </p:txBody>
      </p:sp>
    </p:spTree>
    <p:extLst>
      <p:ext uri="{BB962C8B-B14F-4D97-AF65-F5344CB8AC3E}">
        <p14:creationId xmlns:p14="http://schemas.microsoft.com/office/powerpoint/2010/main" val="876384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3.blogs.babble.com/babys-first-year-blog/files/super-confused-babies/istock_000002755371xsm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44000"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781800" y="152400"/>
            <a:ext cx="2438401" cy="2677656"/>
          </a:xfrm>
          <a:prstGeom prst="rect">
            <a:avLst/>
          </a:prstGeom>
          <a:noFill/>
        </p:spPr>
        <p:txBody>
          <a:bodyPr wrap="square" rtlCol="0">
            <a:spAutoFit/>
          </a:bodyPr>
          <a:lstStyle/>
          <a:p>
            <a:r>
              <a:rPr lang="en-US" sz="2800" dirty="0" smtClean="0">
                <a:solidFill>
                  <a:schemeClr val="bg1"/>
                </a:solidFill>
              </a:rPr>
              <a:t>How can we build a</a:t>
            </a:r>
          </a:p>
          <a:p>
            <a:r>
              <a:rPr lang="en-US" sz="2800" dirty="0">
                <a:solidFill>
                  <a:schemeClr val="bg1"/>
                </a:solidFill>
              </a:rPr>
              <a:t>s</a:t>
            </a:r>
            <a:r>
              <a:rPr lang="en-US" sz="2800" dirty="0" smtClean="0">
                <a:solidFill>
                  <a:schemeClr val="bg1"/>
                </a:solidFill>
              </a:rPr>
              <a:t>ystem to promote children’s resilience? </a:t>
            </a:r>
            <a:endParaRPr lang="en-US" sz="2800" dirty="0">
              <a:solidFill>
                <a:schemeClr val="bg1"/>
              </a:solidFill>
            </a:endParaRPr>
          </a:p>
        </p:txBody>
      </p:sp>
    </p:spTree>
    <p:extLst>
      <p:ext uri="{BB962C8B-B14F-4D97-AF65-F5344CB8AC3E}">
        <p14:creationId xmlns:p14="http://schemas.microsoft.com/office/powerpoint/2010/main" val="3674292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Devereux’s Response</a:t>
            </a:r>
            <a:endParaRPr lang="en-US" dirty="0"/>
          </a:p>
        </p:txBody>
      </p:sp>
      <p:sp>
        <p:nvSpPr>
          <p:cNvPr id="3" name="Content Placeholder 2"/>
          <p:cNvSpPr>
            <a:spLocks noGrp="1"/>
          </p:cNvSpPr>
          <p:nvPr>
            <p:ph idx="1"/>
          </p:nvPr>
        </p:nvSpPr>
        <p:spPr/>
        <p:txBody>
          <a:bodyPr/>
          <a:lstStyle/>
          <a:p>
            <a:r>
              <a:rPr lang="en-US" dirty="0" smtClean="0"/>
              <a:t>1996: Diversion – Prevention – Promotion</a:t>
            </a:r>
          </a:p>
          <a:p>
            <a:r>
              <a:rPr lang="en-US" dirty="0" smtClean="0"/>
              <a:t>Grounded in theory &amp; research </a:t>
            </a:r>
          </a:p>
          <a:p>
            <a:r>
              <a:rPr lang="en-US" dirty="0" smtClean="0"/>
              <a:t>Strength-based</a:t>
            </a:r>
          </a:p>
          <a:p>
            <a:r>
              <a:rPr lang="en-US" dirty="0" smtClean="0"/>
              <a:t>Malleable &amp; Scalable</a:t>
            </a:r>
          </a:p>
          <a:p>
            <a:r>
              <a:rPr lang="en-US" dirty="0" smtClean="0"/>
              <a:t>The 3 Rs</a:t>
            </a:r>
          </a:p>
          <a:p>
            <a:pPr lvl="1"/>
            <a:r>
              <a:rPr lang="en-US" dirty="0" smtClean="0"/>
              <a:t>Rigor</a:t>
            </a:r>
          </a:p>
          <a:p>
            <a:pPr lvl="1"/>
            <a:r>
              <a:rPr lang="en-US" dirty="0" smtClean="0"/>
              <a:t>Relevance</a:t>
            </a:r>
          </a:p>
          <a:p>
            <a:pPr lvl="1"/>
            <a:r>
              <a:rPr lang="en-US" dirty="0" smtClean="0"/>
              <a:t>Realism</a:t>
            </a:r>
            <a:endParaRPr lang="en-US" dirty="0"/>
          </a:p>
        </p:txBody>
      </p:sp>
    </p:spTree>
    <p:extLst>
      <p:ext uri="{BB962C8B-B14F-4D97-AF65-F5344CB8AC3E}">
        <p14:creationId xmlns:p14="http://schemas.microsoft.com/office/powerpoint/2010/main" val="33465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Devereux Approach	</a:t>
            </a:r>
            <a:endParaRPr lang="en-US" dirty="0"/>
          </a:p>
        </p:txBody>
      </p:sp>
      <p:sp>
        <p:nvSpPr>
          <p:cNvPr id="3" name="Content Placeholder 2"/>
          <p:cNvSpPr>
            <a:spLocks noGrp="1"/>
          </p:cNvSpPr>
          <p:nvPr>
            <p:ph idx="1"/>
          </p:nvPr>
        </p:nvSpPr>
        <p:spPr/>
        <p:txBody>
          <a:bodyPr/>
          <a:lstStyle/>
          <a:p>
            <a:r>
              <a:rPr lang="en-US" dirty="0" smtClean="0"/>
              <a:t>Ecosystemic</a:t>
            </a:r>
          </a:p>
          <a:p>
            <a:r>
              <a:rPr lang="en-US" dirty="0" smtClean="0"/>
              <a:t>Parents &amp; Teachers</a:t>
            </a:r>
          </a:p>
          <a:p>
            <a:r>
              <a:rPr lang="en-US" dirty="0" smtClean="0"/>
              <a:t>Data Driven - Based on assessment</a:t>
            </a:r>
          </a:p>
          <a:p>
            <a:r>
              <a:rPr lang="en-US" dirty="0" smtClean="0"/>
              <a:t>That leads to strategies</a:t>
            </a:r>
          </a:p>
          <a:p>
            <a:r>
              <a:rPr lang="en-US" dirty="0" smtClean="0"/>
              <a:t>That produce improved outcomes</a:t>
            </a:r>
          </a:p>
          <a:p>
            <a:r>
              <a:rPr lang="en-US" dirty="0" smtClean="0"/>
              <a:t>Fit within existing systems</a:t>
            </a:r>
            <a:endParaRPr lang="en-US" dirty="0"/>
          </a:p>
        </p:txBody>
      </p:sp>
    </p:spTree>
    <p:extLst>
      <p:ext uri="{BB962C8B-B14F-4D97-AF65-F5344CB8AC3E}">
        <p14:creationId xmlns:p14="http://schemas.microsoft.com/office/powerpoint/2010/main" val="315874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33400" y="182563"/>
            <a:ext cx="815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dirty="0"/>
              <a:t>Risk and Protective Factors</a:t>
            </a:r>
          </a:p>
        </p:txBody>
      </p:sp>
      <p:sp>
        <p:nvSpPr>
          <p:cNvPr id="23555" name="Text Box 11"/>
          <p:cNvSpPr txBox="1">
            <a:spLocks noChangeArrowheads="1"/>
          </p:cNvSpPr>
          <p:nvPr/>
        </p:nvSpPr>
        <p:spPr bwMode="auto">
          <a:xfrm>
            <a:off x="2971800" y="531812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dirty="0">
                <a:solidFill>
                  <a:srgbClr val="008000"/>
                </a:solidFill>
              </a:rPr>
              <a:t>Outcome</a:t>
            </a:r>
          </a:p>
        </p:txBody>
      </p:sp>
      <p:sp>
        <p:nvSpPr>
          <p:cNvPr id="23556" name="Line 12"/>
          <p:cNvSpPr>
            <a:spLocks noChangeShapeType="1"/>
          </p:cNvSpPr>
          <p:nvPr/>
        </p:nvSpPr>
        <p:spPr bwMode="auto">
          <a:xfrm>
            <a:off x="1219200" y="6858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3557" name="Text Box 22"/>
          <p:cNvSpPr txBox="1">
            <a:spLocks noChangeArrowheads="1"/>
          </p:cNvSpPr>
          <p:nvPr/>
        </p:nvSpPr>
        <p:spPr bwMode="auto">
          <a:xfrm>
            <a:off x="-685800" y="579120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dirty="0" smtClean="0"/>
              <a:t>Vulnerability</a:t>
            </a:r>
            <a:endParaRPr lang="en-US" sz="2800" b="1" dirty="0"/>
          </a:p>
        </p:txBody>
      </p:sp>
      <p:sp>
        <p:nvSpPr>
          <p:cNvPr id="23558" name="Text Box 23"/>
          <p:cNvSpPr txBox="1">
            <a:spLocks noChangeArrowheads="1"/>
          </p:cNvSpPr>
          <p:nvPr/>
        </p:nvSpPr>
        <p:spPr bwMode="auto">
          <a:xfrm>
            <a:off x="6248400" y="58674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dirty="0" smtClean="0"/>
              <a:t>Resilience</a:t>
            </a:r>
            <a:endParaRPr lang="en-US" sz="2800" b="1" dirty="0"/>
          </a:p>
        </p:txBody>
      </p:sp>
      <p:sp>
        <p:nvSpPr>
          <p:cNvPr id="23559" name="Text Box 10"/>
          <p:cNvSpPr txBox="1">
            <a:spLocks noChangeArrowheads="1"/>
          </p:cNvSpPr>
          <p:nvPr/>
        </p:nvSpPr>
        <p:spPr bwMode="auto">
          <a:xfrm>
            <a:off x="5105400" y="1752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dirty="0">
                <a:solidFill>
                  <a:schemeClr val="folHlink"/>
                </a:solidFill>
              </a:rPr>
              <a:t>Protective Factors</a:t>
            </a:r>
          </a:p>
        </p:txBody>
      </p:sp>
      <p:sp>
        <p:nvSpPr>
          <p:cNvPr id="2065" name="Text Box 17"/>
          <p:cNvSpPr txBox="1">
            <a:spLocks noChangeArrowheads="1"/>
          </p:cNvSpPr>
          <p:nvPr/>
        </p:nvSpPr>
        <p:spPr bwMode="auto">
          <a:xfrm>
            <a:off x="5943600" y="217805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a:t>Environmental</a:t>
            </a:r>
          </a:p>
        </p:txBody>
      </p:sp>
      <p:sp>
        <p:nvSpPr>
          <p:cNvPr id="2066" name="Text Box 18"/>
          <p:cNvSpPr txBox="1">
            <a:spLocks noChangeArrowheads="1"/>
          </p:cNvSpPr>
          <p:nvPr/>
        </p:nvSpPr>
        <p:spPr bwMode="auto">
          <a:xfrm>
            <a:off x="6019800" y="32004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a:t>Within-Person </a:t>
            </a:r>
          </a:p>
        </p:txBody>
      </p:sp>
      <p:sp>
        <p:nvSpPr>
          <p:cNvPr id="2067" name="Text Box 19"/>
          <p:cNvSpPr txBox="1">
            <a:spLocks noChangeArrowheads="1"/>
          </p:cNvSpPr>
          <p:nvPr/>
        </p:nvSpPr>
        <p:spPr bwMode="auto">
          <a:xfrm>
            <a:off x="5943600" y="27432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a:t>Familial</a:t>
            </a:r>
          </a:p>
        </p:txBody>
      </p:sp>
      <p:sp>
        <p:nvSpPr>
          <p:cNvPr id="23563" name="Rectangle 31"/>
          <p:cNvSpPr>
            <a:spLocks noChangeArrowheads="1"/>
          </p:cNvSpPr>
          <p:nvPr/>
        </p:nvSpPr>
        <p:spPr bwMode="auto">
          <a:xfrm>
            <a:off x="5638800" y="1752600"/>
            <a:ext cx="2743200" cy="2209800"/>
          </a:xfrm>
          <a:prstGeom prst="rect">
            <a:avLst/>
          </a:prstGeom>
          <a:noFill/>
          <a:ln w="38100" cmpd="dbl">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solidFill>
                <a:schemeClr val="folHlink"/>
              </a:solidFill>
            </a:endParaRPr>
          </a:p>
        </p:txBody>
      </p:sp>
      <p:sp>
        <p:nvSpPr>
          <p:cNvPr id="23564" name="Text Box 9"/>
          <p:cNvSpPr txBox="1">
            <a:spLocks noChangeArrowheads="1"/>
          </p:cNvSpPr>
          <p:nvPr/>
        </p:nvSpPr>
        <p:spPr bwMode="auto">
          <a:xfrm>
            <a:off x="228600" y="1736725"/>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dirty="0">
                <a:solidFill>
                  <a:srgbClr val="FF0000"/>
                </a:solidFill>
              </a:rPr>
              <a:t>Risk Factors</a:t>
            </a:r>
          </a:p>
        </p:txBody>
      </p:sp>
      <p:sp>
        <p:nvSpPr>
          <p:cNvPr id="2061" name="Text Box 13"/>
          <p:cNvSpPr txBox="1">
            <a:spLocks noChangeArrowheads="1"/>
          </p:cNvSpPr>
          <p:nvPr/>
        </p:nvSpPr>
        <p:spPr bwMode="auto">
          <a:xfrm>
            <a:off x="838200" y="2286000"/>
            <a:ext cx="254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a:t>  Environmental</a:t>
            </a:r>
          </a:p>
        </p:txBody>
      </p:sp>
      <p:sp>
        <p:nvSpPr>
          <p:cNvPr id="2083" name="Text Box 35"/>
          <p:cNvSpPr txBox="1">
            <a:spLocks noChangeArrowheads="1"/>
          </p:cNvSpPr>
          <p:nvPr/>
        </p:nvSpPr>
        <p:spPr bwMode="auto">
          <a:xfrm>
            <a:off x="990600" y="2787650"/>
            <a:ext cx="217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a:t>  Familial</a:t>
            </a:r>
          </a:p>
        </p:txBody>
      </p:sp>
      <p:sp>
        <p:nvSpPr>
          <p:cNvPr id="2084" name="Text Box 36"/>
          <p:cNvSpPr txBox="1">
            <a:spLocks noChangeArrowheads="1"/>
          </p:cNvSpPr>
          <p:nvPr/>
        </p:nvSpPr>
        <p:spPr bwMode="auto">
          <a:xfrm>
            <a:off x="917575" y="3276600"/>
            <a:ext cx="235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a:t>  Within- Person</a:t>
            </a:r>
          </a:p>
        </p:txBody>
      </p:sp>
      <p:sp>
        <p:nvSpPr>
          <p:cNvPr id="23568" name="AutoShape 55"/>
          <p:cNvSpPr>
            <a:spLocks noChangeArrowheads="1"/>
          </p:cNvSpPr>
          <p:nvPr/>
        </p:nvSpPr>
        <p:spPr bwMode="auto">
          <a:xfrm>
            <a:off x="4038600" y="4572000"/>
            <a:ext cx="1066800" cy="762000"/>
          </a:xfrm>
          <a:prstGeom prst="downArrow">
            <a:avLst>
              <a:gd name="adj1" fmla="val 50000"/>
              <a:gd name="adj2" fmla="val 2500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3569" name="Line 56"/>
          <p:cNvSpPr>
            <a:spLocks noChangeShapeType="1"/>
          </p:cNvSpPr>
          <p:nvPr/>
        </p:nvSpPr>
        <p:spPr bwMode="auto">
          <a:xfrm>
            <a:off x="1524000" y="5715000"/>
            <a:ext cx="6324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3570" name="Group 103"/>
          <p:cNvGrpSpPr>
            <a:grpSpLocks/>
          </p:cNvGrpSpPr>
          <p:nvPr/>
        </p:nvGrpSpPr>
        <p:grpSpPr bwMode="auto">
          <a:xfrm>
            <a:off x="3429000" y="4038600"/>
            <a:ext cx="2230438" cy="328613"/>
            <a:chOff x="6345" y="2523"/>
            <a:chExt cx="703" cy="105"/>
          </a:xfrm>
        </p:grpSpPr>
        <p:sp>
          <p:nvSpPr>
            <p:cNvPr id="23582" name="Rectangle 81"/>
            <p:cNvSpPr>
              <a:spLocks noChangeArrowheads="1"/>
            </p:cNvSpPr>
            <p:nvPr/>
          </p:nvSpPr>
          <p:spPr bwMode="auto">
            <a:xfrm>
              <a:off x="6507" y="2523"/>
              <a:ext cx="397" cy="52"/>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83" name="Rectangle 82"/>
            <p:cNvSpPr>
              <a:spLocks noChangeArrowheads="1"/>
            </p:cNvSpPr>
            <p:nvPr/>
          </p:nvSpPr>
          <p:spPr bwMode="auto">
            <a:xfrm>
              <a:off x="6425" y="2561"/>
              <a:ext cx="546" cy="48"/>
            </a:xfrm>
            <a:prstGeom prst="rect">
              <a:avLst/>
            </a:prstGeom>
            <a:solidFill>
              <a:srgbClr val="B2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84" name="Freeform 83"/>
            <p:cNvSpPr>
              <a:spLocks/>
            </p:cNvSpPr>
            <p:nvPr/>
          </p:nvSpPr>
          <p:spPr bwMode="auto">
            <a:xfrm>
              <a:off x="6345" y="2595"/>
              <a:ext cx="703" cy="33"/>
            </a:xfrm>
            <a:custGeom>
              <a:avLst/>
              <a:gdLst>
                <a:gd name="T0" fmla="*/ 0 w 1406"/>
                <a:gd name="T1" fmla="*/ 0 h 67"/>
                <a:gd name="T2" fmla="*/ 11 w 1406"/>
                <a:gd name="T3" fmla="*/ 0 h 67"/>
                <a:gd name="T4" fmla="*/ 11 w 1406"/>
                <a:gd name="T5" fmla="*/ 0 h 67"/>
                <a:gd name="T6" fmla="*/ 11 w 1406"/>
                <a:gd name="T7" fmla="*/ 0 h 67"/>
                <a:gd name="T8" fmla="*/ 11 w 1406"/>
                <a:gd name="T9" fmla="*/ 0 h 67"/>
                <a:gd name="T10" fmla="*/ 11 w 1406"/>
                <a:gd name="T11" fmla="*/ 0 h 67"/>
                <a:gd name="T12" fmla="*/ 11 w 1406"/>
                <a:gd name="T13" fmla="*/ 0 h 67"/>
                <a:gd name="T14" fmla="*/ 11 w 1406"/>
                <a:gd name="T15" fmla="*/ 0 h 67"/>
                <a:gd name="T16" fmla="*/ 11 w 1406"/>
                <a:gd name="T17" fmla="*/ 0 h 67"/>
                <a:gd name="T18" fmla="*/ 11 w 1406"/>
                <a:gd name="T19" fmla="*/ 0 h 67"/>
                <a:gd name="T20" fmla="*/ 1 w 1406"/>
                <a:gd name="T21" fmla="*/ 0 h 67"/>
                <a:gd name="T22" fmla="*/ 1 w 1406"/>
                <a:gd name="T23" fmla="*/ 0 h 67"/>
                <a:gd name="T24" fmla="*/ 1 w 1406"/>
                <a:gd name="T25" fmla="*/ 0 h 67"/>
                <a:gd name="T26" fmla="*/ 1 w 1406"/>
                <a:gd name="T27" fmla="*/ 0 h 67"/>
                <a:gd name="T28" fmla="*/ 1 w 1406"/>
                <a:gd name="T29" fmla="*/ 0 h 67"/>
                <a:gd name="T30" fmla="*/ 1 w 1406"/>
                <a:gd name="T31" fmla="*/ 0 h 67"/>
                <a:gd name="T32" fmla="*/ 1 w 1406"/>
                <a:gd name="T33" fmla="*/ 0 h 67"/>
                <a:gd name="T34" fmla="*/ 1 w 1406"/>
                <a:gd name="T35" fmla="*/ 0 h 67"/>
                <a:gd name="T36" fmla="*/ 0 w 1406"/>
                <a:gd name="T37" fmla="*/ 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6"/>
                <a:gd name="T58" fmla="*/ 0 h 67"/>
                <a:gd name="T59" fmla="*/ 1406 w 1406"/>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6" h="67">
                  <a:moveTo>
                    <a:pt x="0" y="67"/>
                  </a:moveTo>
                  <a:lnTo>
                    <a:pt x="1406" y="67"/>
                  </a:lnTo>
                  <a:lnTo>
                    <a:pt x="1403" y="55"/>
                  </a:lnTo>
                  <a:lnTo>
                    <a:pt x="1399" y="44"/>
                  </a:lnTo>
                  <a:lnTo>
                    <a:pt x="1393" y="34"/>
                  </a:lnTo>
                  <a:lnTo>
                    <a:pt x="1385" y="23"/>
                  </a:lnTo>
                  <a:lnTo>
                    <a:pt x="1376" y="14"/>
                  </a:lnTo>
                  <a:lnTo>
                    <a:pt x="1365" y="7"/>
                  </a:lnTo>
                  <a:lnTo>
                    <a:pt x="1354" y="1"/>
                  </a:lnTo>
                  <a:lnTo>
                    <a:pt x="1341" y="0"/>
                  </a:lnTo>
                  <a:lnTo>
                    <a:pt x="67" y="0"/>
                  </a:lnTo>
                  <a:lnTo>
                    <a:pt x="55" y="1"/>
                  </a:lnTo>
                  <a:lnTo>
                    <a:pt x="44" y="4"/>
                  </a:lnTo>
                  <a:lnTo>
                    <a:pt x="33" y="9"/>
                  </a:lnTo>
                  <a:lnTo>
                    <a:pt x="23" y="16"/>
                  </a:lnTo>
                  <a:lnTo>
                    <a:pt x="15" y="26"/>
                  </a:lnTo>
                  <a:lnTo>
                    <a:pt x="8" y="37"/>
                  </a:lnTo>
                  <a:lnTo>
                    <a:pt x="4" y="51"/>
                  </a:lnTo>
                  <a:lnTo>
                    <a:pt x="0" y="67"/>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3571" name="Freeform 85"/>
          <p:cNvSpPr>
            <a:spLocks/>
          </p:cNvSpPr>
          <p:nvPr/>
        </p:nvSpPr>
        <p:spPr bwMode="auto">
          <a:xfrm>
            <a:off x="2133600" y="1143000"/>
            <a:ext cx="4800600" cy="228600"/>
          </a:xfrm>
          <a:custGeom>
            <a:avLst/>
            <a:gdLst>
              <a:gd name="T0" fmla="*/ 0 w 2118"/>
              <a:gd name="T1" fmla="*/ 2147483647 h 303"/>
              <a:gd name="T2" fmla="*/ 2147483647 w 2118"/>
              <a:gd name="T3" fmla="*/ 2147483647 h 303"/>
              <a:gd name="T4" fmla="*/ 2147483647 w 2118"/>
              <a:gd name="T5" fmla="*/ 2147483647 h 303"/>
              <a:gd name="T6" fmla="*/ 2147483647 w 2118"/>
              <a:gd name="T7" fmla="*/ 0 h 303"/>
              <a:gd name="T8" fmla="*/ 2147483647 w 2118"/>
              <a:gd name="T9" fmla="*/ 0 h 303"/>
              <a:gd name="T10" fmla="*/ 0 w 2118"/>
              <a:gd name="T11" fmla="*/ 2147483647 h 303"/>
              <a:gd name="T12" fmla="*/ 0 w 2118"/>
              <a:gd name="T13" fmla="*/ 2147483647 h 303"/>
              <a:gd name="T14" fmla="*/ 0 60000 65536"/>
              <a:gd name="T15" fmla="*/ 0 60000 65536"/>
              <a:gd name="T16" fmla="*/ 0 60000 65536"/>
              <a:gd name="T17" fmla="*/ 0 60000 65536"/>
              <a:gd name="T18" fmla="*/ 0 60000 65536"/>
              <a:gd name="T19" fmla="*/ 0 60000 65536"/>
              <a:gd name="T20" fmla="*/ 0 60000 65536"/>
              <a:gd name="T21" fmla="*/ 0 w 2118"/>
              <a:gd name="T22" fmla="*/ 0 h 303"/>
              <a:gd name="T23" fmla="*/ 2118 w 2118"/>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8" h="303">
                <a:moveTo>
                  <a:pt x="0" y="303"/>
                </a:moveTo>
                <a:lnTo>
                  <a:pt x="2118" y="303"/>
                </a:lnTo>
                <a:lnTo>
                  <a:pt x="2118" y="196"/>
                </a:lnTo>
                <a:lnTo>
                  <a:pt x="1155" y="0"/>
                </a:lnTo>
                <a:lnTo>
                  <a:pt x="998" y="0"/>
                </a:lnTo>
                <a:lnTo>
                  <a:pt x="0" y="178"/>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2" name="Rectangle 99"/>
          <p:cNvSpPr>
            <a:spLocks noChangeArrowheads="1"/>
          </p:cNvSpPr>
          <p:nvPr/>
        </p:nvSpPr>
        <p:spPr bwMode="auto">
          <a:xfrm>
            <a:off x="762000" y="1752600"/>
            <a:ext cx="2743200" cy="22098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3573" name="Line 100"/>
          <p:cNvSpPr>
            <a:spLocks noChangeShapeType="1"/>
          </p:cNvSpPr>
          <p:nvPr/>
        </p:nvSpPr>
        <p:spPr bwMode="auto">
          <a:xfrm>
            <a:off x="2133600" y="1295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3574" name="Group 104"/>
          <p:cNvGrpSpPr>
            <a:grpSpLocks/>
          </p:cNvGrpSpPr>
          <p:nvPr/>
        </p:nvGrpSpPr>
        <p:grpSpPr bwMode="auto">
          <a:xfrm>
            <a:off x="4343400" y="1371600"/>
            <a:ext cx="438150" cy="2668588"/>
            <a:chOff x="6630" y="1728"/>
            <a:chExt cx="138" cy="839"/>
          </a:xfrm>
        </p:grpSpPr>
        <p:sp>
          <p:nvSpPr>
            <p:cNvPr id="23576" name="Rectangle 105"/>
            <p:cNvSpPr>
              <a:spLocks noChangeArrowheads="1"/>
            </p:cNvSpPr>
            <p:nvPr/>
          </p:nvSpPr>
          <p:spPr bwMode="auto">
            <a:xfrm>
              <a:off x="6681" y="1771"/>
              <a:ext cx="33" cy="796"/>
            </a:xfrm>
            <a:prstGeom prst="rect">
              <a:avLst/>
            </a:prstGeom>
            <a:solidFill>
              <a:srgbClr val="0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77" name="Freeform 106"/>
            <p:cNvSpPr>
              <a:spLocks/>
            </p:cNvSpPr>
            <p:nvPr/>
          </p:nvSpPr>
          <p:spPr bwMode="auto">
            <a:xfrm>
              <a:off x="6672" y="1728"/>
              <a:ext cx="52" cy="52"/>
            </a:xfrm>
            <a:custGeom>
              <a:avLst/>
              <a:gdLst>
                <a:gd name="T0" fmla="*/ 1 w 104"/>
                <a:gd name="T1" fmla="*/ 1 h 104"/>
                <a:gd name="T2" fmla="*/ 1 w 104"/>
                <a:gd name="T3" fmla="*/ 1 h 104"/>
                <a:gd name="T4" fmla="*/ 1 w 104"/>
                <a:gd name="T5" fmla="*/ 1 h 104"/>
                <a:gd name="T6" fmla="*/ 1 w 104"/>
                <a:gd name="T7" fmla="*/ 1 h 104"/>
                <a:gd name="T8" fmla="*/ 1 w 104"/>
                <a:gd name="T9" fmla="*/ 1 h 104"/>
                <a:gd name="T10" fmla="*/ 1 w 104"/>
                <a:gd name="T11" fmla="*/ 1 h 104"/>
                <a:gd name="T12" fmla="*/ 1 w 104"/>
                <a:gd name="T13" fmla="*/ 1 h 104"/>
                <a:gd name="T14" fmla="*/ 1 w 104"/>
                <a:gd name="T15" fmla="*/ 1 h 104"/>
                <a:gd name="T16" fmla="*/ 1 w 104"/>
                <a:gd name="T17" fmla="*/ 1 h 104"/>
                <a:gd name="T18" fmla="*/ 1 w 104"/>
                <a:gd name="T19" fmla="*/ 1 h 104"/>
                <a:gd name="T20" fmla="*/ 1 w 104"/>
                <a:gd name="T21" fmla="*/ 1 h 104"/>
                <a:gd name="T22" fmla="*/ 1 w 104"/>
                <a:gd name="T23" fmla="*/ 1 h 104"/>
                <a:gd name="T24" fmla="*/ 1 w 104"/>
                <a:gd name="T25" fmla="*/ 1 h 104"/>
                <a:gd name="T26" fmla="*/ 1 w 104"/>
                <a:gd name="T27" fmla="*/ 1 h 104"/>
                <a:gd name="T28" fmla="*/ 1 w 104"/>
                <a:gd name="T29" fmla="*/ 1 h 104"/>
                <a:gd name="T30" fmla="*/ 1 w 104"/>
                <a:gd name="T31" fmla="*/ 1 h 104"/>
                <a:gd name="T32" fmla="*/ 1 w 104"/>
                <a:gd name="T33" fmla="*/ 1 h 104"/>
                <a:gd name="T34" fmla="*/ 1 w 104"/>
                <a:gd name="T35" fmla="*/ 1 h 104"/>
                <a:gd name="T36" fmla="*/ 1 w 104"/>
                <a:gd name="T37" fmla="*/ 1 h 104"/>
                <a:gd name="T38" fmla="*/ 1 w 104"/>
                <a:gd name="T39" fmla="*/ 1 h 104"/>
                <a:gd name="T40" fmla="*/ 1 w 104"/>
                <a:gd name="T41" fmla="*/ 1 h 104"/>
                <a:gd name="T42" fmla="*/ 1 w 104"/>
                <a:gd name="T43" fmla="*/ 1 h 104"/>
                <a:gd name="T44" fmla="*/ 0 w 104"/>
                <a:gd name="T45" fmla="*/ 1 h 104"/>
                <a:gd name="T46" fmla="*/ 1 w 104"/>
                <a:gd name="T47" fmla="*/ 1 h 104"/>
                <a:gd name="T48" fmla="*/ 1 w 104"/>
                <a:gd name="T49" fmla="*/ 1 h 104"/>
                <a:gd name="T50" fmla="*/ 1 w 104"/>
                <a:gd name="T51" fmla="*/ 1 h 104"/>
                <a:gd name="T52" fmla="*/ 1 w 104"/>
                <a:gd name="T53" fmla="*/ 1 h 104"/>
                <a:gd name="T54" fmla="*/ 1 w 104"/>
                <a:gd name="T55" fmla="*/ 1 h 104"/>
                <a:gd name="T56" fmla="*/ 1 w 104"/>
                <a:gd name="T57" fmla="*/ 1 h 104"/>
                <a:gd name="T58" fmla="*/ 1 w 104"/>
                <a:gd name="T59" fmla="*/ 1 h 104"/>
                <a:gd name="T60" fmla="*/ 1 w 104"/>
                <a:gd name="T61" fmla="*/ 1 h 104"/>
                <a:gd name="T62" fmla="*/ 1 w 104"/>
                <a:gd name="T63" fmla="*/ 0 h 104"/>
                <a:gd name="T64" fmla="*/ 1 w 104"/>
                <a:gd name="T65" fmla="*/ 1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3" y="3"/>
                  </a:moveTo>
                  <a:lnTo>
                    <a:pt x="64" y="5"/>
                  </a:lnTo>
                  <a:lnTo>
                    <a:pt x="73" y="7"/>
                  </a:lnTo>
                  <a:lnTo>
                    <a:pt x="82" y="12"/>
                  </a:lnTo>
                  <a:lnTo>
                    <a:pt x="89" y="17"/>
                  </a:lnTo>
                  <a:lnTo>
                    <a:pt x="96" y="24"/>
                  </a:lnTo>
                  <a:lnTo>
                    <a:pt x="101" y="33"/>
                  </a:lnTo>
                  <a:lnTo>
                    <a:pt x="103" y="43"/>
                  </a:lnTo>
                  <a:lnTo>
                    <a:pt x="104" y="53"/>
                  </a:lnTo>
                  <a:lnTo>
                    <a:pt x="103" y="63"/>
                  </a:lnTo>
                  <a:lnTo>
                    <a:pt x="101" y="73"/>
                  </a:lnTo>
                  <a:lnTo>
                    <a:pt x="96" y="82"/>
                  </a:lnTo>
                  <a:lnTo>
                    <a:pt x="82" y="96"/>
                  </a:lnTo>
                  <a:lnTo>
                    <a:pt x="73" y="100"/>
                  </a:lnTo>
                  <a:lnTo>
                    <a:pt x="64" y="102"/>
                  </a:lnTo>
                  <a:lnTo>
                    <a:pt x="53" y="104"/>
                  </a:lnTo>
                  <a:lnTo>
                    <a:pt x="43" y="102"/>
                  </a:lnTo>
                  <a:lnTo>
                    <a:pt x="33" y="100"/>
                  </a:lnTo>
                  <a:lnTo>
                    <a:pt x="23" y="96"/>
                  </a:lnTo>
                  <a:lnTo>
                    <a:pt x="10" y="82"/>
                  </a:lnTo>
                  <a:lnTo>
                    <a:pt x="5" y="73"/>
                  </a:lnTo>
                  <a:lnTo>
                    <a:pt x="2" y="63"/>
                  </a:lnTo>
                  <a:lnTo>
                    <a:pt x="0" y="53"/>
                  </a:lnTo>
                  <a:lnTo>
                    <a:pt x="2" y="43"/>
                  </a:lnTo>
                  <a:lnTo>
                    <a:pt x="5" y="33"/>
                  </a:lnTo>
                  <a:lnTo>
                    <a:pt x="10" y="24"/>
                  </a:lnTo>
                  <a:lnTo>
                    <a:pt x="17" y="17"/>
                  </a:lnTo>
                  <a:lnTo>
                    <a:pt x="23" y="12"/>
                  </a:lnTo>
                  <a:lnTo>
                    <a:pt x="33" y="7"/>
                  </a:lnTo>
                  <a:lnTo>
                    <a:pt x="43" y="5"/>
                  </a:lnTo>
                  <a:lnTo>
                    <a:pt x="53" y="3"/>
                  </a:lnTo>
                  <a:lnTo>
                    <a:pt x="51" y="0"/>
                  </a:lnTo>
                  <a:lnTo>
                    <a:pt x="53" y="3"/>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8" name="Freeform 107"/>
            <p:cNvSpPr>
              <a:spLocks/>
            </p:cNvSpPr>
            <p:nvPr/>
          </p:nvSpPr>
          <p:spPr bwMode="auto">
            <a:xfrm>
              <a:off x="6630" y="1791"/>
              <a:ext cx="138" cy="219"/>
            </a:xfrm>
            <a:custGeom>
              <a:avLst/>
              <a:gdLst>
                <a:gd name="T0" fmla="*/ 1 w 277"/>
                <a:gd name="T1" fmla="*/ 4 h 438"/>
                <a:gd name="T2" fmla="*/ 0 w 277"/>
                <a:gd name="T3" fmla="*/ 4 h 438"/>
                <a:gd name="T4" fmla="*/ 0 w 277"/>
                <a:gd name="T5" fmla="*/ 4 h 438"/>
                <a:gd name="T6" fmla="*/ 0 w 277"/>
                <a:gd name="T7" fmla="*/ 4 h 438"/>
                <a:gd name="T8" fmla="*/ 0 w 277"/>
                <a:gd name="T9" fmla="*/ 4 h 438"/>
                <a:gd name="T10" fmla="*/ 0 w 277"/>
                <a:gd name="T11" fmla="*/ 4 h 438"/>
                <a:gd name="T12" fmla="*/ 0 w 277"/>
                <a:gd name="T13" fmla="*/ 4 h 438"/>
                <a:gd name="T14" fmla="*/ 0 w 277"/>
                <a:gd name="T15" fmla="*/ 4 h 438"/>
                <a:gd name="T16" fmla="*/ 0 w 277"/>
                <a:gd name="T17" fmla="*/ 3 h 438"/>
                <a:gd name="T18" fmla="*/ 0 w 277"/>
                <a:gd name="T19" fmla="*/ 3 h 438"/>
                <a:gd name="T20" fmla="*/ 0 w 277"/>
                <a:gd name="T21" fmla="*/ 3 h 438"/>
                <a:gd name="T22" fmla="*/ 0 w 277"/>
                <a:gd name="T23" fmla="*/ 3 h 438"/>
                <a:gd name="T24" fmla="*/ 0 w 277"/>
                <a:gd name="T25" fmla="*/ 3 h 438"/>
                <a:gd name="T26" fmla="*/ 0 w 277"/>
                <a:gd name="T27" fmla="*/ 3 h 438"/>
                <a:gd name="T28" fmla="*/ 0 w 277"/>
                <a:gd name="T29" fmla="*/ 3 h 438"/>
                <a:gd name="T30" fmla="*/ 0 w 277"/>
                <a:gd name="T31" fmla="*/ 2 h 438"/>
                <a:gd name="T32" fmla="*/ 0 w 277"/>
                <a:gd name="T33" fmla="*/ 2 h 438"/>
                <a:gd name="T34" fmla="*/ 0 w 277"/>
                <a:gd name="T35" fmla="*/ 2 h 438"/>
                <a:gd name="T36" fmla="*/ 0 w 277"/>
                <a:gd name="T37" fmla="*/ 2 h 438"/>
                <a:gd name="T38" fmla="*/ 0 w 277"/>
                <a:gd name="T39" fmla="*/ 1 h 438"/>
                <a:gd name="T40" fmla="*/ 0 w 277"/>
                <a:gd name="T41" fmla="*/ 1 h 438"/>
                <a:gd name="T42" fmla="*/ 0 w 277"/>
                <a:gd name="T43" fmla="*/ 1 h 438"/>
                <a:gd name="T44" fmla="*/ 0 w 277"/>
                <a:gd name="T45" fmla="*/ 1 h 438"/>
                <a:gd name="T46" fmla="*/ 1 w 277"/>
                <a:gd name="T47" fmla="*/ 0 h 438"/>
                <a:gd name="T48" fmla="*/ 1 w 277"/>
                <a:gd name="T49" fmla="*/ 1 h 438"/>
                <a:gd name="T50" fmla="*/ 1 w 277"/>
                <a:gd name="T51" fmla="*/ 1 h 438"/>
                <a:gd name="T52" fmla="*/ 1 w 277"/>
                <a:gd name="T53" fmla="*/ 1 h 438"/>
                <a:gd name="T54" fmla="*/ 1 w 277"/>
                <a:gd name="T55" fmla="*/ 1 h 438"/>
                <a:gd name="T56" fmla="*/ 1 w 277"/>
                <a:gd name="T57" fmla="*/ 2 h 438"/>
                <a:gd name="T58" fmla="*/ 1 w 277"/>
                <a:gd name="T59" fmla="*/ 2 h 438"/>
                <a:gd name="T60" fmla="*/ 2 w 277"/>
                <a:gd name="T61" fmla="*/ 2 h 438"/>
                <a:gd name="T62" fmla="*/ 2 w 277"/>
                <a:gd name="T63" fmla="*/ 3 h 438"/>
                <a:gd name="T64" fmla="*/ 2 w 277"/>
                <a:gd name="T65" fmla="*/ 3 h 438"/>
                <a:gd name="T66" fmla="*/ 2 w 277"/>
                <a:gd name="T67" fmla="*/ 3 h 438"/>
                <a:gd name="T68" fmla="*/ 2 w 277"/>
                <a:gd name="T69" fmla="*/ 3 h 438"/>
                <a:gd name="T70" fmla="*/ 2 w 277"/>
                <a:gd name="T71" fmla="*/ 3 h 438"/>
                <a:gd name="T72" fmla="*/ 2 w 277"/>
                <a:gd name="T73" fmla="*/ 3 h 438"/>
                <a:gd name="T74" fmla="*/ 2 w 277"/>
                <a:gd name="T75" fmla="*/ 3 h 438"/>
                <a:gd name="T76" fmla="*/ 1 w 277"/>
                <a:gd name="T77" fmla="*/ 4 h 438"/>
                <a:gd name="T78" fmla="*/ 1 w 277"/>
                <a:gd name="T79" fmla="*/ 4 h 438"/>
                <a:gd name="T80" fmla="*/ 1 w 277"/>
                <a:gd name="T81" fmla="*/ 4 h 438"/>
                <a:gd name="T82" fmla="*/ 1 w 277"/>
                <a:gd name="T83" fmla="*/ 4 h 438"/>
                <a:gd name="T84" fmla="*/ 1 w 277"/>
                <a:gd name="T85" fmla="*/ 4 h 438"/>
                <a:gd name="T86" fmla="*/ 1 w 277"/>
                <a:gd name="T87" fmla="*/ 4 h 438"/>
                <a:gd name="T88" fmla="*/ 1 w 277"/>
                <a:gd name="T89" fmla="*/ 4 h 438"/>
                <a:gd name="T90" fmla="*/ 1 w 277"/>
                <a:gd name="T91" fmla="*/ 4 h 438"/>
                <a:gd name="T92" fmla="*/ 1 w 277"/>
                <a:gd name="T93" fmla="*/ 4 h 438"/>
                <a:gd name="T94" fmla="*/ 1 w 277"/>
                <a:gd name="T95" fmla="*/ 4 h 438"/>
                <a:gd name="T96" fmla="*/ 1 w 277"/>
                <a:gd name="T97" fmla="*/ 4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
                <a:gd name="T148" fmla="*/ 0 h 438"/>
                <a:gd name="T149" fmla="*/ 277 w 277"/>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 h="438">
                  <a:moveTo>
                    <a:pt x="137" y="438"/>
                  </a:moveTo>
                  <a:lnTo>
                    <a:pt x="116" y="437"/>
                  </a:lnTo>
                  <a:lnTo>
                    <a:pt x="96" y="435"/>
                  </a:lnTo>
                  <a:lnTo>
                    <a:pt x="79" y="430"/>
                  </a:lnTo>
                  <a:lnTo>
                    <a:pt x="64" y="424"/>
                  </a:lnTo>
                  <a:lnTo>
                    <a:pt x="50" y="416"/>
                  </a:lnTo>
                  <a:lnTo>
                    <a:pt x="38" y="407"/>
                  </a:lnTo>
                  <a:lnTo>
                    <a:pt x="27" y="395"/>
                  </a:lnTo>
                  <a:lnTo>
                    <a:pt x="18" y="381"/>
                  </a:lnTo>
                  <a:lnTo>
                    <a:pt x="11" y="367"/>
                  </a:lnTo>
                  <a:lnTo>
                    <a:pt x="5" y="352"/>
                  </a:lnTo>
                  <a:lnTo>
                    <a:pt x="2" y="337"/>
                  </a:lnTo>
                  <a:lnTo>
                    <a:pt x="0" y="322"/>
                  </a:lnTo>
                  <a:lnTo>
                    <a:pt x="2" y="291"/>
                  </a:lnTo>
                  <a:lnTo>
                    <a:pt x="8" y="259"/>
                  </a:lnTo>
                  <a:lnTo>
                    <a:pt x="13" y="240"/>
                  </a:lnTo>
                  <a:lnTo>
                    <a:pt x="19" y="222"/>
                  </a:lnTo>
                  <a:lnTo>
                    <a:pt x="34" y="181"/>
                  </a:lnTo>
                  <a:lnTo>
                    <a:pt x="52" y="141"/>
                  </a:lnTo>
                  <a:lnTo>
                    <a:pt x="71" y="104"/>
                  </a:lnTo>
                  <a:lnTo>
                    <a:pt x="83" y="81"/>
                  </a:lnTo>
                  <a:lnTo>
                    <a:pt x="98" y="57"/>
                  </a:lnTo>
                  <a:lnTo>
                    <a:pt x="117" y="29"/>
                  </a:lnTo>
                  <a:lnTo>
                    <a:pt x="137" y="0"/>
                  </a:lnTo>
                  <a:lnTo>
                    <a:pt x="160" y="29"/>
                  </a:lnTo>
                  <a:lnTo>
                    <a:pt x="179" y="57"/>
                  </a:lnTo>
                  <a:lnTo>
                    <a:pt x="195" y="81"/>
                  </a:lnTo>
                  <a:lnTo>
                    <a:pt x="208" y="104"/>
                  </a:lnTo>
                  <a:lnTo>
                    <a:pt x="224" y="141"/>
                  </a:lnTo>
                  <a:lnTo>
                    <a:pt x="242" y="181"/>
                  </a:lnTo>
                  <a:lnTo>
                    <a:pt x="257" y="222"/>
                  </a:lnTo>
                  <a:lnTo>
                    <a:pt x="270" y="259"/>
                  </a:lnTo>
                  <a:lnTo>
                    <a:pt x="276" y="291"/>
                  </a:lnTo>
                  <a:lnTo>
                    <a:pt x="277" y="322"/>
                  </a:lnTo>
                  <a:lnTo>
                    <a:pt x="275" y="337"/>
                  </a:lnTo>
                  <a:lnTo>
                    <a:pt x="271" y="352"/>
                  </a:lnTo>
                  <a:lnTo>
                    <a:pt x="265" y="367"/>
                  </a:lnTo>
                  <a:lnTo>
                    <a:pt x="257" y="381"/>
                  </a:lnTo>
                  <a:lnTo>
                    <a:pt x="249" y="395"/>
                  </a:lnTo>
                  <a:lnTo>
                    <a:pt x="239" y="407"/>
                  </a:lnTo>
                  <a:lnTo>
                    <a:pt x="227" y="416"/>
                  </a:lnTo>
                  <a:lnTo>
                    <a:pt x="215" y="424"/>
                  </a:lnTo>
                  <a:lnTo>
                    <a:pt x="199" y="430"/>
                  </a:lnTo>
                  <a:lnTo>
                    <a:pt x="181" y="435"/>
                  </a:lnTo>
                  <a:lnTo>
                    <a:pt x="162" y="437"/>
                  </a:lnTo>
                  <a:lnTo>
                    <a:pt x="140" y="438"/>
                  </a:lnTo>
                  <a:lnTo>
                    <a:pt x="137" y="436"/>
                  </a:lnTo>
                  <a:lnTo>
                    <a:pt x="135" y="436"/>
                  </a:lnTo>
                  <a:lnTo>
                    <a:pt x="137" y="43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9" name="Freeform 108"/>
            <p:cNvSpPr>
              <a:spLocks/>
            </p:cNvSpPr>
            <p:nvPr/>
          </p:nvSpPr>
          <p:spPr bwMode="auto">
            <a:xfrm>
              <a:off x="6650" y="2272"/>
              <a:ext cx="93" cy="239"/>
            </a:xfrm>
            <a:custGeom>
              <a:avLst/>
              <a:gdLst>
                <a:gd name="T0" fmla="*/ 1 w 186"/>
                <a:gd name="T1" fmla="*/ 4 h 478"/>
                <a:gd name="T2" fmla="*/ 1 w 186"/>
                <a:gd name="T3" fmla="*/ 4 h 478"/>
                <a:gd name="T4" fmla="*/ 1 w 186"/>
                <a:gd name="T5" fmla="*/ 4 h 478"/>
                <a:gd name="T6" fmla="*/ 1 w 186"/>
                <a:gd name="T7" fmla="*/ 4 h 478"/>
                <a:gd name="T8" fmla="*/ 2 w 186"/>
                <a:gd name="T9" fmla="*/ 4 h 478"/>
                <a:gd name="T10" fmla="*/ 2 w 186"/>
                <a:gd name="T11" fmla="*/ 4 h 478"/>
                <a:gd name="T12" fmla="*/ 2 w 186"/>
                <a:gd name="T13" fmla="*/ 4 h 478"/>
                <a:gd name="T14" fmla="*/ 2 w 186"/>
                <a:gd name="T15" fmla="*/ 4 h 478"/>
                <a:gd name="T16" fmla="*/ 2 w 186"/>
                <a:gd name="T17" fmla="*/ 4 h 478"/>
                <a:gd name="T18" fmla="*/ 2 w 186"/>
                <a:gd name="T19" fmla="*/ 3 h 478"/>
                <a:gd name="T20" fmla="*/ 2 w 186"/>
                <a:gd name="T21" fmla="*/ 3 h 478"/>
                <a:gd name="T22" fmla="*/ 2 w 186"/>
                <a:gd name="T23" fmla="*/ 3 h 478"/>
                <a:gd name="T24" fmla="*/ 2 w 186"/>
                <a:gd name="T25" fmla="*/ 2 h 478"/>
                <a:gd name="T26" fmla="*/ 2 w 186"/>
                <a:gd name="T27" fmla="*/ 2 h 478"/>
                <a:gd name="T28" fmla="*/ 2 w 186"/>
                <a:gd name="T29" fmla="*/ 2 h 478"/>
                <a:gd name="T30" fmla="*/ 2 w 186"/>
                <a:gd name="T31" fmla="*/ 1 h 478"/>
                <a:gd name="T32" fmla="*/ 2 w 186"/>
                <a:gd name="T33" fmla="*/ 1 h 478"/>
                <a:gd name="T34" fmla="*/ 2 w 186"/>
                <a:gd name="T35" fmla="*/ 1 h 478"/>
                <a:gd name="T36" fmla="*/ 2 w 186"/>
                <a:gd name="T37" fmla="*/ 1 h 478"/>
                <a:gd name="T38" fmla="*/ 2 w 186"/>
                <a:gd name="T39" fmla="*/ 1 h 478"/>
                <a:gd name="T40" fmla="*/ 2 w 186"/>
                <a:gd name="T41" fmla="*/ 1 h 478"/>
                <a:gd name="T42" fmla="*/ 1 w 186"/>
                <a:gd name="T43" fmla="*/ 1 h 478"/>
                <a:gd name="T44" fmla="*/ 1 w 186"/>
                <a:gd name="T45" fmla="*/ 1 h 478"/>
                <a:gd name="T46" fmla="*/ 1 w 186"/>
                <a:gd name="T47" fmla="*/ 1 h 478"/>
                <a:gd name="T48" fmla="*/ 1 w 186"/>
                <a:gd name="T49" fmla="*/ 0 h 478"/>
                <a:gd name="T50" fmla="*/ 1 w 186"/>
                <a:gd name="T51" fmla="*/ 1 h 478"/>
                <a:gd name="T52" fmla="*/ 1 w 186"/>
                <a:gd name="T53" fmla="*/ 1 h 478"/>
                <a:gd name="T54" fmla="*/ 1 w 186"/>
                <a:gd name="T55" fmla="*/ 1 h 478"/>
                <a:gd name="T56" fmla="*/ 1 w 186"/>
                <a:gd name="T57" fmla="*/ 1 h 478"/>
                <a:gd name="T58" fmla="*/ 1 w 186"/>
                <a:gd name="T59" fmla="*/ 1 h 478"/>
                <a:gd name="T60" fmla="*/ 1 w 186"/>
                <a:gd name="T61" fmla="*/ 1 h 478"/>
                <a:gd name="T62" fmla="*/ 1 w 186"/>
                <a:gd name="T63" fmla="*/ 1 h 478"/>
                <a:gd name="T64" fmla="*/ 1 w 186"/>
                <a:gd name="T65" fmla="*/ 1 h 478"/>
                <a:gd name="T66" fmla="*/ 1 w 186"/>
                <a:gd name="T67" fmla="*/ 1 h 478"/>
                <a:gd name="T68" fmla="*/ 1 w 186"/>
                <a:gd name="T69" fmla="*/ 2 h 478"/>
                <a:gd name="T70" fmla="*/ 1 w 186"/>
                <a:gd name="T71" fmla="*/ 2 h 478"/>
                <a:gd name="T72" fmla="*/ 0 w 186"/>
                <a:gd name="T73" fmla="*/ 2 h 478"/>
                <a:gd name="T74" fmla="*/ 1 w 186"/>
                <a:gd name="T75" fmla="*/ 3 h 478"/>
                <a:gd name="T76" fmla="*/ 1 w 186"/>
                <a:gd name="T77" fmla="*/ 3 h 478"/>
                <a:gd name="T78" fmla="*/ 1 w 186"/>
                <a:gd name="T79" fmla="*/ 3 h 478"/>
                <a:gd name="T80" fmla="*/ 1 w 186"/>
                <a:gd name="T81" fmla="*/ 4 h 478"/>
                <a:gd name="T82" fmla="*/ 1 w 186"/>
                <a:gd name="T83" fmla="*/ 4 h 478"/>
                <a:gd name="T84" fmla="*/ 1 w 186"/>
                <a:gd name="T85" fmla="*/ 4 h 478"/>
                <a:gd name="T86" fmla="*/ 1 w 186"/>
                <a:gd name="T87" fmla="*/ 4 h 478"/>
                <a:gd name="T88" fmla="*/ 1 w 186"/>
                <a:gd name="T89" fmla="*/ 4 h 478"/>
                <a:gd name="T90" fmla="*/ 1 w 186"/>
                <a:gd name="T91" fmla="*/ 4 h 478"/>
                <a:gd name="T92" fmla="*/ 1 w 186"/>
                <a:gd name="T93" fmla="*/ 4 h 478"/>
                <a:gd name="T94" fmla="*/ 1 w 186"/>
                <a:gd name="T95" fmla="*/ 4 h 478"/>
                <a:gd name="T96" fmla="*/ 1 w 186"/>
                <a:gd name="T97" fmla="*/ 4 h 478"/>
                <a:gd name="T98" fmla="*/ 1 w 186"/>
                <a:gd name="T99" fmla="*/ 4 h 478"/>
                <a:gd name="T100" fmla="*/ 1 w 186"/>
                <a:gd name="T101" fmla="*/ 4 h 4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478"/>
                <a:gd name="T155" fmla="*/ 186 w 186"/>
                <a:gd name="T156" fmla="*/ 478 h 4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478">
                  <a:moveTo>
                    <a:pt x="93" y="478"/>
                  </a:moveTo>
                  <a:lnTo>
                    <a:pt x="102" y="477"/>
                  </a:lnTo>
                  <a:lnTo>
                    <a:pt x="112" y="473"/>
                  </a:lnTo>
                  <a:lnTo>
                    <a:pt x="122" y="468"/>
                  </a:lnTo>
                  <a:lnTo>
                    <a:pt x="130" y="460"/>
                  </a:lnTo>
                  <a:lnTo>
                    <a:pt x="138" y="449"/>
                  </a:lnTo>
                  <a:lnTo>
                    <a:pt x="146" y="437"/>
                  </a:lnTo>
                  <a:lnTo>
                    <a:pt x="153" y="423"/>
                  </a:lnTo>
                  <a:lnTo>
                    <a:pt x="160" y="408"/>
                  </a:lnTo>
                  <a:lnTo>
                    <a:pt x="171" y="372"/>
                  </a:lnTo>
                  <a:lnTo>
                    <a:pt x="179" y="331"/>
                  </a:lnTo>
                  <a:lnTo>
                    <a:pt x="184" y="286"/>
                  </a:lnTo>
                  <a:lnTo>
                    <a:pt x="186" y="237"/>
                  </a:lnTo>
                  <a:lnTo>
                    <a:pt x="184" y="190"/>
                  </a:lnTo>
                  <a:lnTo>
                    <a:pt x="179" y="146"/>
                  </a:lnTo>
                  <a:lnTo>
                    <a:pt x="171" y="106"/>
                  </a:lnTo>
                  <a:lnTo>
                    <a:pt x="160" y="70"/>
                  </a:lnTo>
                  <a:lnTo>
                    <a:pt x="153" y="55"/>
                  </a:lnTo>
                  <a:lnTo>
                    <a:pt x="146" y="42"/>
                  </a:lnTo>
                  <a:lnTo>
                    <a:pt x="138" y="29"/>
                  </a:lnTo>
                  <a:lnTo>
                    <a:pt x="130" y="19"/>
                  </a:lnTo>
                  <a:lnTo>
                    <a:pt x="122" y="11"/>
                  </a:lnTo>
                  <a:lnTo>
                    <a:pt x="112" y="5"/>
                  </a:lnTo>
                  <a:lnTo>
                    <a:pt x="102" y="1"/>
                  </a:lnTo>
                  <a:lnTo>
                    <a:pt x="93" y="0"/>
                  </a:lnTo>
                  <a:lnTo>
                    <a:pt x="84" y="1"/>
                  </a:lnTo>
                  <a:lnTo>
                    <a:pt x="73" y="5"/>
                  </a:lnTo>
                  <a:lnTo>
                    <a:pt x="64" y="11"/>
                  </a:lnTo>
                  <a:lnTo>
                    <a:pt x="56" y="19"/>
                  </a:lnTo>
                  <a:lnTo>
                    <a:pt x="48" y="29"/>
                  </a:lnTo>
                  <a:lnTo>
                    <a:pt x="40" y="42"/>
                  </a:lnTo>
                  <a:lnTo>
                    <a:pt x="33" y="55"/>
                  </a:lnTo>
                  <a:lnTo>
                    <a:pt x="26" y="70"/>
                  </a:lnTo>
                  <a:lnTo>
                    <a:pt x="16" y="106"/>
                  </a:lnTo>
                  <a:lnTo>
                    <a:pt x="6" y="146"/>
                  </a:lnTo>
                  <a:lnTo>
                    <a:pt x="2" y="190"/>
                  </a:lnTo>
                  <a:lnTo>
                    <a:pt x="0" y="237"/>
                  </a:lnTo>
                  <a:lnTo>
                    <a:pt x="2" y="286"/>
                  </a:lnTo>
                  <a:lnTo>
                    <a:pt x="6" y="331"/>
                  </a:lnTo>
                  <a:lnTo>
                    <a:pt x="16" y="372"/>
                  </a:lnTo>
                  <a:lnTo>
                    <a:pt x="26" y="408"/>
                  </a:lnTo>
                  <a:lnTo>
                    <a:pt x="33" y="423"/>
                  </a:lnTo>
                  <a:lnTo>
                    <a:pt x="40" y="437"/>
                  </a:lnTo>
                  <a:lnTo>
                    <a:pt x="48" y="449"/>
                  </a:lnTo>
                  <a:lnTo>
                    <a:pt x="56" y="460"/>
                  </a:lnTo>
                  <a:lnTo>
                    <a:pt x="64" y="468"/>
                  </a:lnTo>
                  <a:lnTo>
                    <a:pt x="73" y="473"/>
                  </a:lnTo>
                  <a:lnTo>
                    <a:pt x="84" y="477"/>
                  </a:lnTo>
                  <a:lnTo>
                    <a:pt x="93" y="478"/>
                  </a:lnTo>
                  <a:lnTo>
                    <a:pt x="91" y="476"/>
                  </a:lnTo>
                  <a:lnTo>
                    <a:pt x="93" y="47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0" name="Freeform 109"/>
            <p:cNvSpPr>
              <a:spLocks/>
            </p:cNvSpPr>
            <p:nvPr/>
          </p:nvSpPr>
          <p:spPr bwMode="auto">
            <a:xfrm>
              <a:off x="6664" y="2488"/>
              <a:ext cx="66" cy="67"/>
            </a:xfrm>
            <a:custGeom>
              <a:avLst/>
              <a:gdLst>
                <a:gd name="T0" fmla="*/ 0 w 134"/>
                <a:gd name="T1" fmla="*/ 1 h 135"/>
                <a:gd name="T2" fmla="*/ 0 w 134"/>
                <a:gd name="T3" fmla="*/ 1 h 135"/>
                <a:gd name="T4" fmla="*/ 0 w 134"/>
                <a:gd name="T5" fmla="*/ 1 h 135"/>
                <a:gd name="T6" fmla="*/ 0 w 134"/>
                <a:gd name="T7" fmla="*/ 1 h 135"/>
                <a:gd name="T8" fmla="*/ 0 w 134"/>
                <a:gd name="T9" fmla="*/ 1 h 135"/>
                <a:gd name="T10" fmla="*/ 0 w 134"/>
                <a:gd name="T11" fmla="*/ 0 h 135"/>
                <a:gd name="T12" fmla="*/ 0 w 134"/>
                <a:gd name="T13" fmla="*/ 0 h 135"/>
                <a:gd name="T14" fmla="*/ 0 w 134"/>
                <a:gd name="T15" fmla="*/ 0 h 135"/>
                <a:gd name="T16" fmla="*/ 1 w 134"/>
                <a:gd name="T17" fmla="*/ 0 h 135"/>
                <a:gd name="T18" fmla="*/ 1 w 134"/>
                <a:gd name="T19" fmla="*/ 0 h 135"/>
                <a:gd name="T20" fmla="*/ 1 w 134"/>
                <a:gd name="T21" fmla="*/ 0 h 135"/>
                <a:gd name="T22" fmla="*/ 1 w 134"/>
                <a:gd name="T23" fmla="*/ 0 h 135"/>
                <a:gd name="T24" fmla="*/ 0 w 134"/>
                <a:gd name="T25" fmla="*/ 0 h 135"/>
                <a:gd name="T26" fmla="*/ 0 w 134"/>
                <a:gd name="T27" fmla="*/ 0 h 135"/>
                <a:gd name="T28" fmla="*/ 0 w 134"/>
                <a:gd name="T29" fmla="*/ 0 h 135"/>
                <a:gd name="T30" fmla="*/ 0 w 134"/>
                <a:gd name="T31" fmla="*/ 0 h 135"/>
                <a:gd name="T32" fmla="*/ 0 w 134"/>
                <a:gd name="T33" fmla="*/ 0 h 135"/>
                <a:gd name="T34" fmla="*/ 0 w 134"/>
                <a:gd name="T35" fmla="*/ 0 h 135"/>
                <a:gd name="T36" fmla="*/ 0 w 134"/>
                <a:gd name="T37" fmla="*/ 0 h 135"/>
                <a:gd name="T38" fmla="*/ 0 w 134"/>
                <a:gd name="T39" fmla="*/ 0 h 135"/>
                <a:gd name="T40" fmla="*/ 0 w 134"/>
                <a:gd name="T41" fmla="*/ 0 h 135"/>
                <a:gd name="T42" fmla="*/ 0 w 134"/>
                <a:gd name="T43" fmla="*/ 0 h 135"/>
                <a:gd name="T44" fmla="*/ 0 w 134"/>
                <a:gd name="T45" fmla="*/ 0 h 135"/>
                <a:gd name="T46" fmla="*/ 0 w 134"/>
                <a:gd name="T47" fmla="*/ 0 h 135"/>
                <a:gd name="T48" fmla="*/ 0 w 134"/>
                <a:gd name="T49" fmla="*/ 0 h 135"/>
                <a:gd name="T50" fmla="*/ 0 w 134"/>
                <a:gd name="T51" fmla="*/ 0 h 135"/>
                <a:gd name="T52" fmla="*/ 0 w 134"/>
                <a:gd name="T53" fmla="*/ 0 h 135"/>
                <a:gd name="T54" fmla="*/ 0 w 134"/>
                <a:gd name="T55" fmla="*/ 0 h 135"/>
                <a:gd name="T56" fmla="*/ 0 w 134"/>
                <a:gd name="T57" fmla="*/ 0 h 135"/>
                <a:gd name="T58" fmla="*/ 0 w 134"/>
                <a:gd name="T59" fmla="*/ 0 h 135"/>
                <a:gd name="T60" fmla="*/ 0 w 134"/>
                <a:gd name="T61" fmla="*/ 0 h 135"/>
                <a:gd name="T62" fmla="*/ 0 w 134"/>
                <a:gd name="T63" fmla="*/ 0 h 135"/>
                <a:gd name="T64" fmla="*/ 0 w 134"/>
                <a:gd name="T65" fmla="*/ 1 h 135"/>
                <a:gd name="T66" fmla="*/ 0 w 134"/>
                <a:gd name="T67" fmla="*/ 1 h 135"/>
                <a:gd name="T68" fmla="*/ 0 w 134"/>
                <a:gd name="T69" fmla="*/ 1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4"/>
                <a:gd name="T106" fmla="*/ 0 h 135"/>
                <a:gd name="T107" fmla="*/ 134 w 134"/>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4" h="135">
                  <a:moveTo>
                    <a:pt x="46" y="131"/>
                  </a:moveTo>
                  <a:lnTo>
                    <a:pt x="59" y="135"/>
                  </a:lnTo>
                  <a:lnTo>
                    <a:pt x="73" y="135"/>
                  </a:lnTo>
                  <a:lnTo>
                    <a:pt x="85" y="133"/>
                  </a:lnTo>
                  <a:lnTo>
                    <a:pt x="97" y="128"/>
                  </a:lnTo>
                  <a:lnTo>
                    <a:pt x="107" y="121"/>
                  </a:lnTo>
                  <a:lnTo>
                    <a:pt x="118" y="113"/>
                  </a:lnTo>
                  <a:lnTo>
                    <a:pt x="125" y="103"/>
                  </a:lnTo>
                  <a:lnTo>
                    <a:pt x="130" y="90"/>
                  </a:lnTo>
                  <a:lnTo>
                    <a:pt x="134" y="76"/>
                  </a:lnTo>
                  <a:lnTo>
                    <a:pt x="134" y="63"/>
                  </a:lnTo>
                  <a:lnTo>
                    <a:pt x="132" y="51"/>
                  </a:lnTo>
                  <a:lnTo>
                    <a:pt x="128" y="38"/>
                  </a:lnTo>
                  <a:lnTo>
                    <a:pt x="121" y="27"/>
                  </a:lnTo>
                  <a:lnTo>
                    <a:pt x="112" y="17"/>
                  </a:lnTo>
                  <a:lnTo>
                    <a:pt x="102" y="9"/>
                  </a:lnTo>
                  <a:lnTo>
                    <a:pt x="90" y="4"/>
                  </a:lnTo>
                  <a:lnTo>
                    <a:pt x="76" y="0"/>
                  </a:lnTo>
                  <a:lnTo>
                    <a:pt x="64" y="0"/>
                  </a:lnTo>
                  <a:lnTo>
                    <a:pt x="50" y="2"/>
                  </a:lnTo>
                  <a:lnTo>
                    <a:pt x="38" y="8"/>
                  </a:lnTo>
                  <a:lnTo>
                    <a:pt x="27" y="15"/>
                  </a:lnTo>
                  <a:lnTo>
                    <a:pt x="17" y="24"/>
                  </a:lnTo>
                  <a:lnTo>
                    <a:pt x="9" y="35"/>
                  </a:lnTo>
                  <a:lnTo>
                    <a:pt x="4" y="47"/>
                  </a:lnTo>
                  <a:lnTo>
                    <a:pt x="0" y="60"/>
                  </a:lnTo>
                  <a:lnTo>
                    <a:pt x="0" y="73"/>
                  </a:lnTo>
                  <a:lnTo>
                    <a:pt x="2" y="85"/>
                  </a:lnTo>
                  <a:lnTo>
                    <a:pt x="7" y="97"/>
                  </a:lnTo>
                  <a:lnTo>
                    <a:pt x="14" y="108"/>
                  </a:lnTo>
                  <a:lnTo>
                    <a:pt x="23" y="118"/>
                  </a:lnTo>
                  <a:lnTo>
                    <a:pt x="34" y="126"/>
                  </a:lnTo>
                  <a:lnTo>
                    <a:pt x="46" y="131"/>
                  </a:lnTo>
                  <a:lnTo>
                    <a:pt x="44" y="131"/>
                  </a:lnTo>
                  <a:lnTo>
                    <a:pt x="46" y="13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1" name="Freeform 110"/>
            <p:cNvSpPr>
              <a:spLocks/>
            </p:cNvSpPr>
            <p:nvPr/>
          </p:nvSpPr>
          <p:spPr bwMode="auto">
            <a:xfrm>
              <a:off x="6664" y="2229"/>
              <a:ext cx="66" cy="67"/>
            </a:xfrm>
            <a:custGeom>
              <a:avLst/>
              <a:gdLst>
                <a:gd name="T0" fmla="*/ 0 w 134"/>
                <a:gd name="T1" fmla="*/ 1 h 135"/>
                <a:gd name="T2" fmla="*/ 0 w 134"/>
                <a:gd name="T3" fmla="*/ 1 h 135"/>
                <a:gd name="T4" fmla="*/ 0 w 134"/>
                <a:gd name="T5" fmla="*/ 1 h 135"/>
                <a:gd name="T6" fmla="*/ 0 w 134"/>
                <a:gd name="T7" fmla="*/ 1 h 135"/>
                <a:gd name="T8" fmla="*/ 0 w 134"/>
                <a:gd name="T9" fmla="*/ 1 h 135"/>
                <a:gd name="T10" fmla="*/ 0 w 134"/>
                <a:gd name="T11" fmla="*/ 0 h 135"/>
                <a:gd name="T12" fmla="*/ 0 w 134"/>
                <a:gd name="T13" fmla="*/ 0 h 135"/>
                <a:gd name="T14" fmla="*/ 0 w 134"/>
                <a:gd name="T15" fmla="*/ 0 h 135"/>
                <a:gd name="T16" fmla="*/ 1 w 134"/>
                <a:gd name="T17" fmla="*/ 0 h 135"/>
                <a:gd name="T18" fmla="*/ 1 w 134"/>
                <a:gd name="T19" fmla="*/ 0 h 135"/>
                <a:gd name="T20" fmla="*/ 1 w 134"/>
                <a:gd name="T21" fmla="*/ 0 h 135"/>
                <a:gd name="T22" fmla="*/ 1 w 134"/>
                <a:gd name="T23" fmla="*/ 0 h 135"/>
                <a:gd name="T24" fmla="*/ 0 w 134"/>
                <a:gd name="T25" fmla="*/ 0 h 135"/>
                <a:gd name="T26" fmla="*/ 0 w 134"/>
                <a:gd name="T27" fmla="*/ 0 h 135"/>
                <a:gd name="T28" fmla="*/ 0 w 134"/>
                <a:gd name="T29" fmla="*/ 0 h 135"/>
                <a:gd name="T30" fmla="*/ 0 w 134"/>
                <a:gd name="T31" fmla="*/ 0 h 135"/>
                <a:gd name="T32" fmla="*/ 0 w 134"/>
                <a:gd name="T33" fmla="*/ 0 h 135"/>
                <a:gd name="T34" fmla="*/ 0 w 134"/>
                <a:gd name="T35" fmla="*/ 0 h 135"/>
                <a:gd name="T36" fmla="*/ 0 w 134"/>
                <a:gd name="T37" fmla="*/ 0 h 135"/>
                <a:gd name="T38" fmla="*/ 0 w 134"/>
                <a:gd name="T39" fmla="*/ 0 h 135"/>
                <a:gd name="T40" fmla="*/ 0 w 134"/>
                <a:gd name="T41" fmla="*/ 0 h 135"/>
                <a:gd name="T42" fmla="*/ 0 w 134"/>
                <a:gd name="T43" fmla="*/ 0 h 135"/>
                <a:gd name="T44" fmla="*/ 0 w 134"/>
                <a:gd name="T45" fmla="*/ 0 h 135"/>
                <a:gd name="T46" fmla="*/ 0 w 134"/>
                <a:gd name="T47" fmla="*/ 0 h 135"/>
                <a:gd name="T48" fmla="*/ 0 w 134"/>
                <a:gd name="T49" fmla="*/ 0 h 135"/>
                <a:gd name="T50" fmla="*/ 0 w 134"/>
                <a:gd name="T51" fmla="*/ 0 h 135"/>
                <a:gd name="T52" fmla="*/ 0 w 134"/>
                <a:gd name="T53" fmla="*/ 0 h 135"/>
                <a:gd name="T54" fmla="*/ 0 w 134"/>
                <a:gd name="T55" fmla="*/ 0 h 135"/>
                <a:gd name="T56" fmla="*/ 0 w 134"/>
                <a:gd name="T57" fmla="*/ 0 h 135"/>
                <a:gd name="T58" fmla="*/ 0 w 134"/>
                <a:gd name="T59" fmla="*/ 0 h 135"/>
                <a:gd name="T60" fmla="*/ 0 w 134"/>
                <a:gd name="T61" fmla="*/ 0 h 135"/>
                <a:gd name="T62" fmla="*/ 0 w 134"/>
                <a:gd name="T63" fmla="*/ 0 h 135"/>
                <a:gd name="T64" fmla="*/ 0 w 134"/>
                <a:gd name="T65" fmla="*/ 1 h 135"/>
                <a:gd name="T66" fmla="*/ 0 w 134"/>
                <a:gd name="T67" fmla="*/ 1 h 135"/>
                <a:gd name="T68" fmla="*/ 0 w 134"/>
                <a:gd name="T69" fmla="*/ 1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4"/>
                <a:gd name="T106" fmla="*/ 0 h 135"/>
                <a:gd name="T107" fmla="*/ 134 w 134"/>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4" h="135">
                  <a:moveTo>
                    <a:pt x="46" y="131"/>
                  </a:moveTo>
                  <a:lnTo>
                    <a:pt x="59" y="135"/>
                  </a:lnTo>
                  <a:lnTo>
                    <a:pt x="73" y="135"/>
                  </a:lnTo>
                  <a:lnTo>
                    <a:pt x="85" y="132"/>
                  </a:lnTo>
                  <a:lnTo>
                    <a:pt x="97" y="128"/>
                  </a:lnTo>
                  <a:lnTo>
                    <a:pt x="107" y="121"/>
                  </a:lnTo>
                  <a:lnTo>
                    <a:pt x="118" y="113"/>
                  </a:lnTo>
                  <a:lnTo>
                    <a:pt x="125" y="102"/>
                  </a:lnTo>
                  <a:lnTo>
                    <a:pt x="130" y="90"/>
                  </a:lnTo>
                  <a:lnTo>
                    <a:pt x="134" y="76"/>
                  </a:lnTo>
                  <a:lnTo>
                    <a:pt x="134" y="63"/>
                  </a:lnTo>
                  <a:lnTo>
                    <a:pt x="132" y="51"/>
                  </a:lnTo>
                  <a:lnTo>
                    <a:pt x="128" y="38"/>
                  </a:lnTo>
                  <a:lnTo>
                    <a:pt x="121" y="26"/>
                  </a:lnTo>
                  <a:lnTo>
                    <a:pt x="112" y="17"/>
                  </a:lnTo>
                  <a:lnTo>
                    <a:pt x="102" y="9"/>
                  </a:lnTo>
                  <a:lnTo>
                    <a:pt x="90" y="3"/>
                  </a:lnTo>
                  <a:lnTo>
                    <a:pt x="76" y="0"/>
                  </a:lnTo>
                  <a:lnTo>
                    <a:pt x="64" y="0"/>
                  </a:lnTo>
                  <a:lnTo>
                    <a:pt x="50" y="2"/>
                  </a:lnTo>
                  <a:lnTo>
                    <a:pt x="38" y="8"/>
                  </a:lnTo>
                  <a:lnTo>
                    <a:pt x="27" y="15"/>
                  </a:lnTo>
                  <a:lnTo>
                    <a:pt x="17" y="24"/>
                  </a:lnTo>
                  <a:lnTo>
                    <a:pt x="9" y="34"/>
                  </a:lnTo>
                  <a:lnTo>
                    <a:pt x="4" y="47"/>
                  </a:lnTo>
                  <a:lnTo>
                    <a:pt x="0" y="61"/>
                  </a:lnTo>
                  <a:lnTo>
                    <a:pt x="0" y="74"/>
                  </a:lnTo>
                  <a:lnTo>
                    <a:pt x="2" y="86"/>
                  </a:lnTo>
                  <a:lnTo>
                    <a:pt x="7" y="99"/>
                  </a:lnTo>
                  <a:lnTo>
                    <a:pt x="14" y="109"/>
                  </a:lnTo>
                  <a:lnTo>
                    <a:pt x="23" y="119"/>
                  </a:lnTo>
                  <a:lnTo>
                    <a:pt x="34" y="127"/>
                  </a:lnTo>
                  <a:lnTo>
                    <a:pt x="46" y="131"/>
                  </a:lnTo>
                  <a:lnTo>
                    <a:pt x="44" y="131"/>
                  </a:lnTo>
                  <a:lnTo>
                    <a:pt x="46" y="131"/>
                  </a:lnTo>
                  <a:close/>
                </a:path>
              </a:pathLst>
            </a:custGeom>
            <a:solidFill>
              <a:srgbClr val="B2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3575" name="Line 114"/>
          <p:cNvSpPr>
            <a:spLocks noChangeShapeType="1"/>
          </p:cNvSpPr>
          <p:nvPr/>
        </p:nvSpPr>
        <p:spPr bwMode="auto">
          <a:xfrm>
            <a:off x="6934200" y="1295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743701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143000"/>
          </a:xfrm>
        </p:spPr>
        <p:txBody>
          <a:bodyPr/>
          <a:lstStyle/>
          <a:p>
            <a:r>
              <a:rPr lang="en-US" dirty="0" smtClean="0">
                <a:solidFill>
                  <a:schemeClr val="tx1"/>
                </a:solidFill>
              </a:rPr>
              <a:t>Protective Factor Definitions</a:t>
            </a:r>
            <a:endParaRPr lang="en-US" dirty="0" smtClean="0">
              <a:solidFill>
                <a:schemeClr val="bg1"/>
              </a:solidFill>
            </a:endParaRPr>
          </a:p>
        </p:txBody>
      </p:sp>
      <p:sp>
        <p:nvSpPr>
          <p:cNvPr id="177155" name="Rectangle 3"/>
          <p:cNvSpPr>
            <a:spLocks noGrp="1" noChangeArrowheads="1"/>
          </p:cNvSpPr>
          <p:nvPr>
            <p:ph type="body" sz="half" idx="1"/>
          </p:nvPr>
        </p:nvSpPr>
        <p:spPr>
          <a:xfrm>
            <a:off x="609600" y="1447800"/>
            <a:ext cx="4419600" cy="1858963"/>
          </a:xfrm>
          <a:solidFill>
            <a:srgbClr val="FFFF00"/>
          </a:solidFill>
        </p:spPr>
        <p:txBody>
          <a:bodyPr/>
          <a:lstStyle/>
          <a:p>
            <a:pPr marL="0" indent="0">
              <a:buFontTx/>
              <a:buNone/>
            </a:pPr>
            <a:r>
              <a:rPr lang="en-US" sz="2800" b="1" i="1" dirty="0" smtClean="0"/>
              <a:t>Initiative</a:t>
            </a:r>
            <a:r>
              <a:rPr lang="en-US" sz="2800" b="1" dirty="0" smtClean="0"/>
              <a:t>- </a:t>
            </a:r>
            <a:r>
              <a:rPr lang="en-US" sz="2800" dirty="0" smtClean="0"/>
              <a:t>The child’s ability to use independent thought and action to meet his or her needs</a:t>
            </a:r>
            <a:endParaRPr lang="en-US" sz="2800" dirty="0" smtClean="0">
              <a:solidFill>
                <a:schemeClr val="bg1"/>
              </a:solidFill>
            </a:endParaRPr>
          </a:p>
        </p:txBody>
      </p:sp>
      <p:sp>
        <p:nvSpPr>
          <p:cNvPr id="6" name="Rectangle 3"/>
          <p:cNvSpPr txBox="1">
            <a:spLocks noChangeArrowheads="1"/>
          </p:cNvSpPr>
          <p:nvPr/>
        </p:nvSpPr>
        <p:spPr bwMode="auto">
          <a:xfrm>
            <a:off x="5562600" y="1646238"/>
            <a:ext cx="3505200" cy="300196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800" b="1" i="1" dirty="0">
                <a:latin typeface="Georgia" pitchFamily="18" charset="0"/>
              </a:rPr>
              <a:t>Self-Regulation</a:t>
            </a:r>
            <a:r>
              <a:rPr lang="en-US" sz="2800" b="1" dirty="0">
                <a:latin typeface="Georgia" pitchFamily="18" charset="0"/>
              </a:rPr>
              <a:t>- </a:t>
            </a:r>
            <a:r>
              <a:rPr lang="en-US" sz="2800" dirty="0">
                <a:latin typeface="Georgia" pitchFamily="18" charset="0"/>
              </a:rPr>
              <a:t>The child’s ability </a:t>
            </a:r>
            <a:r>
              <a:rPr lang="en-US" sz="2800" dirty="0" smtClean="0">
                <a:latin typeface="Georgia" pitchFamily="18" charset="0"/>
              </a:rPr>
              <a:t>to express emotions and manage behaviors in healthy ways.</a:t>
            </a:r>
            <a:endParaRPr lang="en-US" sz="2800" dirty="0">
              <a:latin typeface="Georgia" pitchFamily="18" charset="0"/>
            </a:endParaRPr>
          </a:p>
        </p:txBody>
      </p:sp>
      <p:sp>
        <p:nvSpPr>
          <p:cNvPr id="14341" name="Rectangle 6"/>
          <p:cNvSpPr txBox="1">
            <a:spLocks noChangeArrowheads="1"/>
          </p:cNvSpPr>
          <p:nvPr/>
        </p:nvSpPr>
        <p:spPr bwMode="auto">
          <a:xfrm>
            <a:off x="152400" y="3505200"/>
            <a:ext cx="5257800" cy="25146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800" b="1" i="1" dirty="0">
                <a:latin typeface="Georgia" pitchFamily="18" charset="0"/>
              </a:rPr>
              <a:t>Attachment/Relationships-</a:t>
            </a:r>
            <a:r>
              <a:rPr lang="en-US" sz="2800" i="1" dirty="0">
                <a:latin typeface="Georgia" pitchFamily="18" charset="0"/>
              </a:rPr>
              <a:t> </a:t>
            </a:r>
            <a:r>
              <a:rPr lang="en-US" sz="2800" dirty="0">
                <a:latin typeface="Georgia" pitchFamily="18" charset="0"/>
              </a:rPr>
              <a:t>The child’s ability to promote and maintain mutual, positive connections with other children and significant adults</a:t>
            </a:r>
          </a:p>
        </p:txBody>
      </p:sp>
    </p:spTree>
    <p:extLst>
      <p:ext uri="{BB962C8B-B14F-4D97-AF65-F5344CB8AC3E}">
        <p14:creationId xmlns:p14="http://schemas.microsoft.com/office/powerpoint/2010/main" val="8411970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2" autoUpdateAnimBg="0"/>
      <p:bldP spid="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38125"/>
            <a:ext cx="4410075" cy="601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1"/>
          <p:cNvPicPr>
            <a:picLocks noChangeAspect="1"/>
          </p:cNvPicPr>
          <p:nvPr/>
        </p:nvPicPr>
        <p:blipFill>
          <a:blip r:embed="rId4" cstate="print">
            <a:extLst/>
          </a:blip>
          <a:srcRect/>
          <a:stretch>
            <a:fillRect/>
          </a:stretch>
        </p:blipFill>
        <p:spPr bwMode="auto">
          <a:xfrm>
            <a:off x="797885" y="2556526"/>
            <a:ext cx="2464032" cy="32765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3" name="Rectangle 2"/>
          <p:cNvSpPr/>
          <p:nvPr/>
        </p:nvSpPr>
        <p:spPr>
          <a:xfrm>
            <a:off x="4610100" y="238125"/>
            <a:ext cx="4410075" cy="601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1" name="Oval 30"/>
          <p:cNvSpPr/>
          <p:nvPr/>
        </p:nvSpPr>
        <p:spPr>
          <a:xfrm>
            <a:off x="5256213" y="5346700"/>
            <a:ext cx="304800" cy="2222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2" name="Oval 31"/>
          <p:cNvSpPr/>
          <p:nvPr/>
        </p:nvSpPr>
        <p:spPr>
          <a:xfrm>
            <a:off x="5737225" y="5232400"/>
            <a:ext cx="223838" cy="2238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3" name="Oval 32"/>
          <p:cNvSpPr/>
          <p:nvPr/>
        </p:nvSpPr>
        <p:spPr>
          <a:xfrm>
            <a:off x="6224588" y="4884738"/>
            <a:ext cx="260350" cy="260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4" name="Oval 33"/>
          <p:cNvSpPr/>
          <p:nvPr/>
        </p:nvSpPr>
        <p:spPr>
          <a:xfrm>
            <a:off x="7805738" y="2919413"/>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5" name="Oval 34"/>
          <p:cNvSpPr/>
          <p:nvPr/>
        </p:nvSpPr>
        <p:spPr>
          <a:xfrm>
            <a:off x="6900863" y="5522913"/>
            <a:ext cx="441325" cy="1127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6" name="Straight Connector 35"/>
          <p:cNvCxnSpPr>
            <a:stCxn id="32" idx="2"/>
            <a:endCxn id="31" idx="7"/>
          </p:cNvCxnSpPr>
          <p:nvPr/>
        </p:nvCxnSpPr>
        <p:spPr>
          <a:xfrm flipH="1">
            <a:off x="5516563" y="5343525"/>
            <a:ext cx="220662" cy="365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7"/>
            <a:endCxn id="33" idx="1"/>
          </p:cNvCxnSpPr>
          <p:nvPr/>
        </p:nvCxnSpPr>
        <p:spPr>
          <a:xfrm flipV="1">
            <a:off x="5927725" y="4922838"/>
            <a:ext cx="334963" cy="341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292" name="Rectangle 22"/>
          <p:cNvSpPr>
            <a:spLocks noChangeArrowheads="1"/>
          </p:cNvSpPr>
          <p:nvPr/>
        </p:nvSpPr>
        <p:spPr bwMode="auto">
          <a:xfrm>
            <a:off x="4900613" y="4743450"/>
            <a:ext cx="2711450" cy="1474788"/>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91354" tIns="45678" rIns="91354" bIns="45678" anchor="ctr"/>
          <a:lstStyle/>
          <a:p>
            <a:pPr algn="ctr" eaLnBrk="0" hangingPunct="0"/>
            <a:endParaRPr lang="en-US" b="1" dirty="0">
              <a:solidFill>
                <a:srgbClr val="CC0000"/>
              </a:solidFill>
            </a:endParaRPr>
          </a:p>
        </p:txBody>
      </p:sp>
      <p:sp>
        <p:nvSpPr>
          <p:cNvPr id="97293" name="Rectangle 23"/>
          <p:cNvSpPr>
            <a:spLocks noChangeArrowheads="1"/>
          </p:cNvSpPr>
          <p:nvPr/>
        </p:nvSpPr>
        <p:spPr bwMode="auto">
          <a:xfrm>
            <a:off x="4900613" y="2576513"/>
            <a:ext cx="2711450" cy="213360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91354" tIns="45678" rIns="91354" bIns="45678" anchor="ctr"/>
          <a:lstStyle/>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a:p>
            <a:pPr algn="ctr" eaLnBrk="0" hangingPunct="0"/>
            <a:endParaRPr lang="en-US" b="1" dirty="0">
              <a:solidFill>
                <a:srgbClr val="3333CC"/>
              </a:solidFill>
            </a:endParaRPr>
          </a:p>
        </p:txBody>
      </p:sp>
      <p:sp>
        <p:nvSpPr>
          <p:cNvPr id="97294" name="Rectangle 24"/>
          <p:cNvSpPr>
            <a:spLocks noChangeArrowheads="1"/>
          </p:cNvSpPr>
          <p:nvPr/>
        </p:nvSpPr>
        <p:spPr bwMode="auto">
          <a:xfrm>
            <a:off x="4900613" y="1077913"/>
            <a:ext cx="2711450" cy="1473200"/>
          </a:xfrm>
          <a:prstGeom prst="rect">
            <a:avLst/>
          </a:prstGeom>
          <a:noFill/>
          <a:ln w="254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lIns="91354" tIns="45678" rIns="91354" bIns="45678" anchor="ctr"/>
          <a:lstStyle/>
          <a:p>
            <a:pPr algn="ctr" eaLnBrk="0" hangingPunct="0"/>
            <a:endParaRPr lang="en-US" b="1" dirty="0">
              <a:solidFill>
                <a:srgbClr val="009900"/>
              </a:solidFill>
            </a:endParaRPr>
          </a:p>
        </p:txBody>
      </p:sp>
      <p:sp>
        <p:nvSpPr>
          <p:cNvPr id="97295" name="Rectangle 25"/>
          <p:cNvSpPr>
            <a:spLocks noChangeArrowheads="1"/>
          </p:cNvSpPr>
          <p:nvPr/>
        </p:nvSpPr>
        <p:spPr bwMode="auto">
          <a:xfrm>
            <a:off x="7696200" y="1090613"/>
            <a:ext cx="573088" cy="146050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91354" tIns="45678" rIns="91354" bIns="45678" anchor="ctr"/>
          <a:lstStyle/>
          <a:p>
            <a:pPr algn="ctr" eaLnBrk="0" hangingPunct="0"/>
            <a:endParaRPr lang="en-US" sz="1000" b="1" dirty="0">
              <a:solidFill>
                <a:srgbClr val="CC0000"/>
              </a:solidFill>
            </a:endParaRPr>
          </a:p>
        </p:txBody>
      </p:sp>
      <p:sp>
        <p:nvSpPr>
          <p:cNvPr id="97296" name="Rectangle 26"/>
          <p:cNvSpPr>
            <a:spLocks noChangeArrowheads="1"/>
          </p:cNvSpPr>
          <p:nvPr/>
        </p:nvSpPr>
        <p:spPr bwMode="auto">
          <a:xfrm>
            <a:off x="7696200" y="2576513"/>
            <a:ext cx="558800" cy="3641725"/>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91354" tIns="45678" rIns="91354" bIns="45678" anchor="ctr"/>
          <a:lstStyle/>
          <a:p>
            <a:pPr algn="ctr" eaLnBrk="0" hangingPunct="0"/>
            <a:endParaRPr lang="en-US" sz="1000" b="1" dirty="0">
              <a:solidFill>
                <a:srgbClr val="CC0000"/>
              </a:solidFill>
            </a:endParaRPr>
          </a:p>
          <a:p>
            <a:pPr algn="ctr" eaLnBrk="0" hangingPunct="0"/>
            <a:endParaRPr lang="en-US" sz="1000" b="1" dirty="0">
              <a:solidFill>
                <a:srgbClr val="CC0000"/>
              </a:solidFill>
            </a:endParaRPr>
          </a:p>
          <a:p>
            <a:pPr algn="ctr" eaLnBrk="0" hangingPunct="0"/>
            <a:endParaRPr lang="en-US" sz="1000" b="1" dirty="0">
              <a:solidFill>
                <a:srgbClr val="CC0000"/>
              </a:solidFill>
            </a:endParaRPr>
          </a:p>
          <a:p>
            <a:pPr algn="ctr" eaLnBrk="0" hangingPunct="0"/>
            <a:endParaRPr lang="en-US" sz="1000" b="1" dirty="0">
              <a:solidFill>
                <a:srgbClr val="CC0000"/>
              </a:solidFill>
            </a:endParaRPr>
          </a:p>
          <a:p>
            <a:pPr algn="ctr" eaLnBrk="0" hangingPunct="0"/>
            <a:endParaRPr lang="en-US" sz="1000" b="1" dirty="0">
              <a:solidFill>
                <a:srgbClr val="3333CC"/>
              </a:solidFill>
            </a:endParaRPr>
          </a:p>
          <a:p>
            <a:pPr algn="ctr" eaLnBrk="0" hangingPunct="0"/>
            <a:endParaRPr lang="en-US" sz="1000" b="1" dirty="0">
              <a:solidFill>
                <a:srgbClr val="3333CC"/>
              </a:solidFill>
            </a:endParaRPr>
          </a:p>
          <a:p>
            <a:pPr algn="ctr" eaLnBrk="0" hangingPunct="0"/>
            <a:endParaRPr lang="en-US" sz="1000" b="1" dirty="0">
              <a:solidFill>
                <a:srgbClr val="3333CC"/>
              </a:solidFill>
            </a:endParaRPr>
          </a:p>
        </p:txBody>
      </p:sp>
      <p:sp>
        <p:nvSpPr>
          <p:cNvPr id="13" name="Snip Same Side Corner Rectangle 12"/>
          <p:cNvSpPr/>
          <p:nvPr/>
        </p:nvSpPr>
        <p:spPr>
          <a:xfrm>
            <a:off x="5227638" y="842963"/>
            <a:ext cx="427037" cy="219075"/>
          </a:xfrm>
          <a:prstGeom prst="snip2Same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0" hangingPunct="0">
              <a:defRPr/>
            </a:pPr>
            <a:r>
              <a:rPr lang="en-US" b="1" dirty="0">
                <a:ln>
                  <a:noFill/>
                  <a:prstDash val="sysDash"/>
                </a:ln>
                <a:solidFill>
                  <a:schemeClr val="tx1"/>
                </a:solidFill>
                <a:latin typeface="Georgia" pitchFamily="18" charset="0"/>
              </a:rPr>
              <a:t>IN</a:t>
            </a:r>
          </a:p>
        </p:txBody>
      </p:sp>
      <p:sp>
        <p:nvSpPr>
          <p:cNvPr id="58" name="Snip Same Side Corner Rectangle 57"/>
          <p:cNvSpPr/>
          <p:nvPr/>
        </p:nvSpPr>
        <p:spPr>
          <a:xfrm>
            <a:off x="5688013" y="842963"/>
            <a:ext cx="427037" cy="219075"/>
          </a:xfrm>
          <a:prstGeom prst="snip2Same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0" hangingPunct="0">
              <a:defRPr/>
            </a:pPr>
            <a:r>
              <a:rPr lang="en-US" b="1" dirty="0">
                <a:ln>
                  <a:noFill/>
                  <a:prstDash val="sysDash"/>
                </a:ln>
                <a:solidFill>
                  <a:schemeClr val="tx1"/>
                </a:solidFill>
                <a:latin typeface="Georgia" pitchFamily="18" charset="0"/>
              </a:rPr>
              <a:t>SR</a:t>
            </a:r>
          </a:p>
        </p:txBody>
      </p:sp>
      <p:sp>
        <p:nvSpPr>
          <p:cNvPr id="59" name="Snip Same Side Corner Rectangle 58"/>
          <p:cNvSpPr/>
          <p:nvPr/>
        </p:nvSpPr>
        <p:spPr>
          <a:xfrm>
            <a:off x="6154738" y="839788"/>
            <a:ext cx="496887" cy="217487"/>
          </a:xfrm>
          <a:prstGeom prst="snip2Same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0" hangingPunct="0">
              <a:defRPr/>
            </a:pPr>
            <a:r>
              <a:rPr lang="en-US" b="1" dirty="0">
                <a:ln>
                  <a:noFill/>
                  <a:prstDash val="sysDash"/>
                </a:ln>
                <a:solidFill>
                  <a:schemeClr val="tx1"/>
                </a:solidFill>
                <a:latin typeface="Georgia" pitchFamily="18" charset="0"/>
              </a:rPr>
              <a:t>A/R</a:t>
            </a:r>
          </a:p>
        </p:txBody>
      </p:sp>
      <p:sp>
        <p:nvSpPr>
          <p:cNvPr id="60" name="Snip Same Side Corner Rectangle 59"/>
          <p:cNvSpPr/>
          <p:nvPr/>
        </p:nvSpPr>
        <p:spPr>
          <a:xfrm>
            <a:off x="6823075" y="835025"/>
            <a:ext cx="735013" cy="219075"/>
          </a:xfrm>
          <a:prstGeom prst="snip2Same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0" hangingPunct="0">
              <a:defRPr/>
            </a:pPr>
            <a:r>
              <a:rPr lang="en-US" b="1" dirty="0">
                <a:ln>
                  <a:noFill/>
                  <a:prstDash val="sysDash"/>
                </a:ln>
                <a:solidFill>
                  <a:schemeClr val="tx1"/>
                </a:solidFill>
                <a:latin typeface="Georgia" pitchFamily="18" charset="0"/>
              </a:rPr>
              <a:t>TPF</a:t>
            </a:r>
          </a:p>
        </p:txBody>
      </p:sp>
      <p:sp>
        <p:nvSpPr>
          <p:cNvPr id="61" name="Snip Same Side Corner Rectangle 60"/>
          <p:cNvSpPr/>
          <p:nvPr/>
        </p:nvSpPr>
        <p:spPr>
          <a:xfrm>
            <a:off x="7761288" y="835025"/>
            <a:ext cx="427037" cy="219075"/>
          </a:xfrm>
          <a:prstGeom prst="snip2Same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0" hangingPunct="0">
              <a:defRPr/>
            </a:pPr>
            <a:r>
              <a:rPr lang="en-US" b="1" dirty="0">
                <a:ln>
                  <a:noFill/>
                  <a:prstDash val="sysDash"/>
                </a:ln>
                <a:solidFill>
                  <a:schemeClr val="tx1"/>
                </a:solidFill>
                <a:latin typeface="Georgia" pitchFamily="18" charset="0"/>
              </a:rPr>
              <a:t>BC</a:t>
            </a:r>
          </a:p>
        </p:txBody>
      </p:sp>
      <p:sp>
        <p:nvSpPr>
          <p:cNvPr id="15" name="TextBox 14"/>
          <p:cNvSpPr txBox="1"/>
          <p:nvPr/>
        </p:nvSpPr>
        <p:spPr>
          <a:xfrm>
            <a:off x="4624932" y="1054022"/>
            <a:ext cx="276999" cy="1443128"/>
          </a:xfrm>
          <a:prstGeom prst="rect">
            <a:avLst/>
          </a:prstGeom>
          <a:solidFill>
            <a:schemeClr val="bg1"/>
          </a:solidFill>
        </p:spPr>
        <p:txBody>
          <a:bodyPr vert="vert270" lIns="0" tIns="0" rIns="0" bIns="0" anchor="ctr">
            <a:spAutoFit/>
          </a:bodyPr>
          <a:lstStyle/>
          <a:p>
            <a:pPr algn="ctr" eaLnBrk="0" hangingPunct="0">
              <a:defRPr/>
            </a:pPr>
            <a:r>
              <a:rPr lang="en-US" dirty="0">
                <a:solidFill>
                  <a:srgbClr val="00B050"/>
                </a:solidFill>
              </a:rPr>
              <a:t>Strength</a:t>
            </a:r>
          </a:p>
        </p:txBody>
      </p:sp>
      <p:sp>
        <p:nvSpPr>
          <p:cNvPr id="65" name="TextBox 64"/>
          <p:cNvSpPr txBox="1"/>
          <p:nvPr/>
        </p:nvSpPr>
        <p:spPr>
          <a:xfrm>
            <a:off x="4622930" y="2461501"/>
            <a:ext cx="276999" cy="2248522"/>
          </a:xfrm>
          <a:prstGeom prst="rect">
            <a:avLst/>
          </a:prstGeom>
          <a:solidFill>
            <a:schemeClr val="bg1"/>
          </a:solidFill>
        </p:spPr>
        <p:txBody>
          <a:bodyPr vert="vert270" lIns="0" tIns="0" rIns="0" bIns="0" anchor="ctr">
            <a:spAutoFit/>
          </a:bodyPr>
          <a:lstStyle/>
          <a:p>
            <a:pPr algn="ctr" eaLnBrk="0" hangingPunct="0">
              <a:defRPr/>
            </a:pPr>
            <a:r>
              <a:rPr lang="en-US" dirty="0">
                <a:solidFill>
                  <a:srgbClr val="0000FF"/>
                </a:solidFill>
              </a:rPr>
              <a:t>Typical</a:t>
            </a:r>
          </a:p>
        </p:txBody>
      </p:sp>
      <p:sp>
        <p:nvSpPr>
          <p:cNvPr id="67" name="TextBox 66"/>
          <p:cNvSpPr txBox="1"/>
          <p:nvPr/>
        </p:nvSpPr>
        <p:spPr>
          <a:xfrm>
            <a:off x="4621122" y="4710023"/>
            <a:ext cx="276999" cy="1547902"/>
          </a:xfrm>
          <a:prstGeom prst="rect">
            <a:avLst/>
          </a:prstGeom>
          <a:solidFill>
            <a:schemeClr val="bg1"/>
          </a:solidFill>
        </p:spPr>
        <p:txBody>
          <a:bodyPr vert="vert270" lIns="0" tIns="0" rIns="0" bIns="0" anchor="ctr">
            <a:spAutoFit/>
          </a:bodyPr>
          <a:lstStyle/>
          <a:p>
            <a:pPr algn="ctr" eaLnBrk="0" hangingPunct="0">
              <a:defRPr/>
            </a:pPr>
            <a:r>
              <a:rPr lang="en-US" dirty="0">
                <a:solidFill>
                  <a:srgbClr val="FF0000"/>
                </a:solidFill>
              </a:rPr>
              <a:t>Area of Need</a:t>
            </a:r>
          </a:p>
        </p:txBody>
      </p:sp>
      <p:sp>
        <p:nvSpPr>
          <p:cNvPr id="68" name="TextBox 67"/>
          <p:cNvSpPr txBox="1"/>
          <p:nvPr/>
        </p:nvSpPr>
        <p:spPr>
          <a:xfrm>
            <a:off x="8266113" y="2576513"/>
            <a:ext cx="277812" cy="3511550"/>
          </a:xfrm>
          <a:prstGeom prst="rect">
            <a:avLst/>
          </a:prstGeom>
          <a:noFill/>
        </p:spPr>
        <p:txBody>
          <a:bodyPr vert="vert" lIns="0" tIns="0" rIns="0" bIns="0" anchor="ctr">
            <a:spAutoFit/>
          </a:bodyPr>
          <a:lstStyle/>
          <a:p>
            <a:pPr algn="ctr" eaLnBrk="0" hangingPunct="0">
              <a:defRPr/>
            </a:pPr>
            <a:r>
              <a:rPr lang="en-US" dirty="0">
                <a:solidFill>
                  <a:srgbClr val="0000FF"/>
                </a:solidFill>
              </a:rPr>
              <a:t>Typical</a:t>
            </a:r>
          </a:p>
        </p:txBody>
      </p:sp>
      <p:sp>
        <p:nvSpPr>
          <p:cNvPr id="69" name="TextBox 68"/>
          <p:cNvSpPr txBox="1"/>
          <p:nvPr/>
        </p:nvSpPr>
        <p:spPr>
          <a:xfrm>
            <a:off x="8259763" y="1089025"/>
            <a:ext cx="277812" cy="1447800"/>
          </a:xfrm>
          <a:prstGeom prst="rect">
            <a:avLst/>
          </a:prstGeom>
          <a:noFill/>
        </p:spPr>
        <p:txBody>
          <a:bodyPr vert="vert" lIns="0" tIns="0" rIns="0" bIns="0" anchor="ctr">
            <a:spAutoFit/>
          </a:bodyPr>
          <a:lstStyle/>
          <a:p>
            <a:pPr algn="ctr" eaLnBrk="0" hangingPunct="0">
              <a:defRPr/>
            </a:pPr>
            <a:r>
              <a:rPr lang="en-US" dirty="0">
                <a:solidFill>
                  <a:srgbClr val="FF0000"/>
                </a:solidFill>
              </a:rPr>
              <a:t>Area of Need</a:t>
            </a:r>
          </a:p>
        </p:txBody>
      </p:sp>
      <p:sp>
        <p:nvSpPr>
          <p:cNvPr id="12" name="Rectangle 11"/>
          <p:cNvSpPr/>
          <p:nvPr/>
        </p:nvSpPr>
        <p:spPr>
          <a:xfrm>
            <a:off x="4627563" y="855663"/>
            <a:ext cx="2063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7308" name="Rectangle 2"/>
          <p:cNvSpPr txBox="1">
            <a:spLocks noChangeArrowheads="1"/>
          </p:cNvSpPr>
          <p:nvPr/>
        </p:nvSpPr>
        <p:spPr bwMode="auto">
          <a:xfrm>
            <a:off x="409575" y="1447800"/>
            <a:ext cx="3429000" cy="839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rgbClr val="00B0F0"/>
                </a:solidFill>
                <a:cs typeface="Tahoma" pitchFamily="34" charset="0"/>
              </a:rPr>
              <a:t>Cleo’s Profile</a:t>
            </a:r>
          </a:p>
        </p:txBody>
      </p:sp>
      <p:sp>
        <p:nvSpPr>
          <p:cNvPr id="2" name="TextBox 1"/>
          <p:cNvSpPr txBox="1"/>
          <p:nvPr/>
        </p:nvSpPr>
        <p:spPr>
          <a:xfrm>
            <a:off x="152400" y="381000"/>
            <a:ext cx="4200525" cy="584775"/>
          </a:xfrm>
          <a:prstGeom prst="rect">
            <a:avLst/>
          </a:prstGeom>
          <a:noFill/>
        </p:spPr>
        <p:txBody>
          <a:bodyPr wrap="square" rtlCol="0">
            <a:spAutoFit/>
          </a:bodyPr>
          <a:lstStyle/>
          <a:p>
            <a:r>
              <a:rPr lang="en-US" sz="3200" dirty="0" smtClean="0"/>
              <a:t>Rigorous Assessment</a:t>
            </a:r>
            <a:endParaRPr lang="en-US" sz="3200" dirty="0"/>
          </a:p>
        </p:txBody>
      </p:sp>
    </p:spTree>
    <p:extLst>
      <p:ext uri="{BB962C8B-B14F-4D97-AF65-F5344CB8AC3E}">
        <p14:creationId xmlns:p14="http://schemas.microsoft.com/office/powerpoint/2010/main" val="18537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to Practical Strategies</a:t>
            </a:r>
            <a:endParaRPr lang="en-US" dirty="0"/>
          </a:p>
        </p:txBody>
      </p:sp>
      <p:sp>
        <p:nvSpPr>
          <p:cNvPr id="3" name="Text Placeholder 2"/>
          <p:cNvSpPr>
            <a:spLocks noGrp="1"/>
          </p:cNvSpPr>
          <p:nvPr>
            <p:ph type="body" sz="half" idx="1"/>
          </p:nvPr>
        </p:nvSpPr>
        <p:spPr/>
        <p:txBody>
          <a:bodyPr/>
          <a:lstStyle/>
          <a:p>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2062" y="1653471"/>
            <a:ext cx="3386138" cy="426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379" y="1905000"/>
            <a:ext cx="402362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05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05" y="-211477"/>
            <a:ext cx="7150995" cy="9507877"/>
          </a:xfrm>
          <a:prstGeom prst="rect">
            <a:avLst/>
          </a:prstGeom>
          <a:effectLst>
            <a:softEdge rad="558800"/>
          </a:effectLst>
        </p:spPr>
      </p:pic>
      <p:sp>
        <p:nvSpPr>
          <p:cNvPr id="4" name="TextBox 3"/>
          <p:cNvSpPr txBox="1"/>
          <p:nvPr/>
        </p:nvSpPr>
        <p:spPr>
          <a:xfrm>
            <a:off x="228600" y="1371600"/>
            <a:ext cx="3200400" cy="1938992"/>
          </a:xfrm>
          <a:prstGeom prst="rect">
            <a:avLst/>
          </a:prstGeom>
          <a:noFill/>
        </p:spPr>
        <p:txBody>
          <a:bodyPr wrap="square" rtlCol="0">
            <a:spAutoFit/>
          </a:bodyPr>
          <a:lstStyle/>
          <a:p>
            <a:r>
              <a:rPr lang="en-US" sz="6000" b="1" dirty="0" smtClean="0">
                <a:solidFill>
                  <a:schemeClr val="bg1"/>
                </a:solidFill>
                <a:latin typeface="Bradley Hand ITC" pitchFamily="66" charset="0"/>
              </a:rPr>
              <a:t>Gabrielle Giffords</a:t>
            </a:r>
            <a:endParaRPr lang="en-US" sz="6000" b="1" dirty="0">
              <a:solidFill>
                <a:schemeClr val="bg1"/>
              </a:solidFill>
              <a:latin typeface="Bradley Hand ITC" pitchFamily="66" charset="0"/>
            </a:endParaRPr>
          </a:p>
        </p:txBody>
      </p:sp>
    </p:spTree>
    <p:extLst>
      <p:ext uri="{BB962C8B-B14F-4D97-AF65-F5344CB8AC3E}">
        <p14:creationId xmlns:p14="http://schemas.microsoft.com/office/powerpoint/2010/main" val="3406365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Implemented by Resilient Adults</a:t>
            </a:r>
            <a:endParaRPr lang="en-US" sz="4000" dirty="0"/>
          </a:p>
        </p:txBody>
      </p:sp>
      <p:sp>
        <p:nvSpPr>
          <p:cNvPr id="3" name="Text Placeholder 2"/>
          <p:cNvSpPr>
            <a:spLocks noGrp="1"/>
          </p:cNvSpPr>
          <p:nvPr>
            <p:ph type="body" sz="half" idx="1"/>
          </p:nvPr>
        </p:nvSpPr>
        <p:spPr/>
        <p:txBody>
          <a:bodyPr/>
          <a:lstStyle/>
          <a:p>
            <a:endParaRPr lang="en-US" dirty="0"/>
          </a:p>
        </p:txBody>
      </p:sp>
      <p:pic>
        <p:nvPicPr>
          <p:cNvPr id="8"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56662" y="1743335"/>
            <a:ext cx="3072938" cy="42606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3972679"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879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893" y="457200"/>
            <a:ext cx="8751507" cy="56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1447800"/>
            <a:ext cx="4038600" cy="954107"/>
          </a:xfrm>
          <a:prstGeom prst="rect">
            <a:avLst/>
          </a:prstGeom>
          <a:noFill/>
        </p:spPr>
        <p:txBody>
          <a:bodyPr wrap="square" rtlCol="0">
            <a:spAutoFit/>
          </a:bodyPr>
          <a:lstStyle/>
          <a:p>
            <a:r>
              <a:rPr lang="en-US" sz="2800" dirty="0" smtClean="0">
                <a:solidFill>
                  <a:srgbClr val="7030A0"/>
                </a:solidFill>
              </a:rPr>
              <a:t>The right place at the right time</a:t>
            </a:r>
            <a:endParaRPr lang="en-US" sz="2800" dirty="0">
              <a:solidFill>
                <a:srgbClr val="7030A0"/>
              </a:solidFill>
            </a:endParaRPr>
          </a:p>
        </p:txBody>
      </p:sp>
    </p:spTree>
    <p:extLst>
      <p:ext uri="{BB962C8B-B14F-4D97-AF65-F5344CB8AC3E}">
        <p14:creationId xmlns:p14="http://schemas.microsoft.com/office/powerpoint/2010/main" val="2278614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3" y="838200"/>
            <a:ext cx="8692961" cy="5257800"/>
          </a:xfrm>
          <a:prstGeom prst="rect">
            <a:avLst/>
          </a:prstGeom>
        </p:spPr>
      </p:pic>
      <p:sp>
        <p:nvSpPr>
          <p:cNvPr id="4" name="TextBox 3"/>
          <p:cNvSpPr txBox="1"/>
          <p:nvPr/>
        </p:nvSpPr>
        <p:spPr>
          <a:xfrm>
            <a:off x="304800" y="0"/>
            <a:ext cx="4055843" cy="584775"/>
          </a:xfrm>
          <a:prstGeom prst="rect">
            <a:avLst/>
          </a:prstGeom>
          <a:noFill/>
        </p:spPr>
        <p:txBody>
          <a:bodyPr wrap="square" rtlCol="0">
            <a:spAutoFit/>
          </a:bodyPr>
          <a:lstStyle/>
          <a:p>
            <a:r>
              <a:rPr lang="en-US" sz="3200" b="1" dirty="0" smtClean="0">
                <a:solidFill>
                  <a:schemeClr val="accent1">
                    <a:lumMod val="50000"/>
                  </a:schemeClr>
                </a:solidFill>
              </a:rPr>
              <a:t>National Impact</a:t>
            </a:r>
          </a:p>
        </p:txBody>
      </p:sp>
      <p:sp>
        <p:nvSpPr>
          <p:cNvPr id="5" name="TextBox 4"/>
          <p:cNvSpPr txBox="1"/>
          <p:nvPr/>
        </p:nvSpPr>
        <p:spPr>
          <a:xfrm>
            <a:off x="2209800" y="2057400"/>
            <a:ext cx="59436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a:solidFill>
                  <a:schemeClr val="accent4">
                    <a:lumMod val="95000"/>
                    <a:lumOff val="5000"/>
                  </a:schemeClr>
                </a:solidFill>
              </a:rPr>
              <a:t>4</a:t>
            </a:r>
            <a:r>
              <a:rPr lang="en-US" sz="4000" dirty="0" smtClean="0">
                <a:solidFill>
                  <a:schemeClr val="accent4">
                    <a:lumMod val="95000"/>
                    <a:lumOff val="5000"/>
                  </a:schemeClr>
                </a:solidFill>
              </a:rPr>
              <a:t>,000,000 Children</a:t>
            </a:r>
          </a:p>
          <a:p>
            <a:r>
              <a:rPr lang="en-US" sz="4000" dirty="0" smtClean="0">
                <a:solidFill>
                  <a:schemeClr val="accent4">
                    <a:lumMod val="95000"/>
                    <a:lumOff val="5000"/>
                  </a:schemeClr>
                </a:solidFill>
              </a:rPr>
              <a:t>5,000 Programs</a:t>
            </a:r>
          </a:p>
          <a:p>
            <a:r>
              <a:rPr lang="en-US" sz="4000" dirty="0" smtClean="0">
                <a:solidFill>
                  <a:schemeClr val="accent4">
                    <a:lumMod val="95000"/>
                    <a:lumOff val="5000"/>
                  </a:schemeClr>
                </a:solidFill>
              </a:rPr>
              <a:t>All 50 States</a:t>
            </a:r>
            <a:endParaRPr lang="en-US" sz="4000" dirty="0">
              <a:solidFill>
                <a:schemeClr val="accent4">
                  <a:lumMod val="95000"/>
                  <a:lumOff val="5000"/>
                </a:schemeClr>
              </a:solidFill>
            </a:endParaRPr>
          </a:p>
        </p:txBody>
      </p:sp>
    </p:spTree>
    <p:extLst>
      <p:ext uri="{BB962C8B-B14F-4D97-AF65-F5344CB8AC3E}">
        <p14:creationId xmlns:p14="http://schemas.microsoft.com/office/powerpoint/2010/main" val="42353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09600"/>
          </a:xfrm>
        </p:spPr>
        <p:txBody>
          <a:bodyPr>
            <a:noAutofit/>
          </a:bodyPr>
          <a:lstStyle/>
          <a:p>
            <a:r>
              <a:rPr lang="en-US" sz="3600" dirty="0" smtClean="0"/>
              <a:t/>
            </a:r>
            <a:br>
              <a:rPr lang="en-US" sz="3600" dirty="0" smtClean="0"/>
            </a:br>
            <a:r>
              <a:rPr lang="en-US" sz="3600" dirty="0" smtClean="0"/>
              <a:t>Promoting Success in School &amp; Life</a:t>
            </a:r>
            <a:br>
              <a:rPr lang="en-US" sz="3600" dirty="0" smtClean="0"/>
            </a:br>
            <a:endParaRPr lang="en-US" sz="3600" dirty="0"/>
          </a:p>
        </p:txBody>
      </p:sp>
      <p:sp>
        <p:nvSpPr>
          <p:cNvPr id="6" name="Content Placeholder 3"/>
          <p:cNvSpPr>
            <a:spLocks noGrp="1"/>
          </p:cNvSpPr>
          <p:nvPr>
            <p:ph sz="half" idx="1"/>
          </p:nvPr>
        </p:nvSpPr>
        <p:spPr>
          <a:xfrm>
            <a:off x="4724400" y="1600200"/>
            <a:ext cx="4343400" cy="4191000"/>
          </a:xfrm>
          <a:solidFill>
            <a:schemeClr val="accent4">
              <a:lumMod val="40000"/>
              <a:lumOff val="60000"/>
            </a:schemeClr>
          </a:solidFill>
        </p:spPr>
        <p:txBody>
          <a:bodyPr>
            <a:noAutofit/>
          </a:bodyPr>
          <a:lstStyle/>
          <a:p>
            <a:pPr marL="0" indent="0" algn="ctr">
              <a:buNone/>
            </a:pPr>
            <a:r>
              <a:rPr lang="en-US" sz="2400" dirty="0"/>
              <a:t>% of Students by PSSA </a:t>
            </a:r>
            <a:r>
              <a:rPr lang="en-US" sz="2400" dirty="0" smtClean="0"/>
              <a:t>Reading </a:t>
            </a:r>
            <a:r>
              <a:rPr lang="en-US" sz="2400" dirty="0"/>
              <a:t>and DESSA-mini Categories</a:t>
            </a:r>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a:p>
        </p:txBody>
      </p:sp>
      <p:sp>
        <p:nvSpPr>
          <p:cNvPr id="7" name="Content Placeholder 3"/>
          <p:cNvSpPr>
            <a:spLocks noGrp="1"/>
          </p:cNvSpPr>
          <p:nvPr>
            <p:ph sz="half" idx="2"/>
          </p:nvPr>
        </p:nvSpPr>
        <p:spPr>
          <a:xfrm>
            <a:off x="87082" y="1600200"/>
            <a:ext cx="4561118" cy="4191000"/>
          </a:xfrm>
          <a:solidFill>
            <a:schemeClr val="accent4">
              <a:lumMod val="40000"/>
              <a:lumOff val="60000"/>
            </a:schemeClr>
          </a:solidFill>
        </p:spPr>
        <p:txBody>
          <a:bodyPr>
            <a:noAutofit/>
          </a:bodyPr>
          <a:lstStyle/>
          <a:p>
            <a:pPr marL="0" indent="0" algn="ctr">
              <a:buNone/>
            </a:pPr>
            <a:r>
              <a:rPr lang="en-US" sz="2400" dirty="0" smtClean="0"/>
              <a:t>% of Students by PSSA Math and DESSA-mini Categories</a:t>
            </a:r>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buNone/>
            </a:pPr>
            <a:endParaRPr 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54085"/>
            <a:ext cx="4158343" cy="28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93293"/>
            <a:ext cx="4138214" cy="280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33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30422081"/>
              </p:ext>
            </p:extLst>
          </p:nvPr>
        </p:nvGraphicFramePr>
        <p:xfrm>
          <a:off x="762000" y="2438400"/>
          <a:ext cx="7772401" cy="3143250"/>
        </p:xfrm>
        <a:graphic>
          <a:graphicData uri="http://schemas.openxmlformats.org/drawingml/2006/table">
            <a:tbl>
              <a:tblPr firstRow="1" bandRow="1">
                <a:tableStyleId>{08FB837D-C827-4EFA-A057-4D05807E0F7C}</a:tableStyleId>
              </a:tblPr>
              <a:tblGrid>
                <a:gridCol w="4807670"/>
                <a:gridCol w="1602557"/>
                <a:gridCol w="1362174"/>
              </a:tblGrid>
              <a:tr h="742950">
                <a:tc>
                  <a:txBody>
                    <a:bodyPr/>
                    <a:lstStyle/>
                    <a:p>
                      <a:endParaRPr lang="en-US" dirty="0" smtClean="0"/>
                    </a:p>
                    <a:p>
                      <a:r>
                        <a:rPr lang="en-US" b="0" dirty="0" smtClean="0"/>
                        <a:t>N = 406</a:t>
                      </a:r>
                      <a:endParaRPr lang="en-US" b="0" dirty="0"/>
                    </a:p>
                  </a:txBody>
                  <a:tcPr/>
                </a:tc>
                <a:tc>
                  <a:txBody>
                    <a:bodyPr/>
                    <a:lstStyle/>
                    <a:p>
                      <a:pPr algn="ctr"/>
                      <a:r>
                        <a:rPr lang="en-US" b="0" dirty="0" smtClean="0"/>
                        <a:t>% Pre Behavioral</a:t>
                      </a:r>
                      <a:r>
                        <a:rPr lang="en-US" b="0" baseline="0" dirty="0" smtClean="0"/>
                        <a:t> </a:t>
                      </a:r>
                      <a:r>
                        <a:rPr lang="en-US" b="0" dirty="0" smtClean="0"/>
                        <a:t>Concerns</a:t>
                      </a:r>
                      <a:endParaRPr lang="en-US" b="0" dirty="0"/>
                    </a:p>
                  </a:txBody>
                  <a:tcPr/>
                </a:tc>
                <a:tc>
                  <a:txBody>
                    <a:bodyPr/>
                    <a:lstStyle/>
                    <a:p>
                      <a:pPr algn="ctr"/>
                      <a:r>
                        <a:rPr lang="en-US" b="0" dirty="0" smtClean="0"/>
                        <a:t>% Post</a:t>
                      </a:r>
                    </a:p>
                    <a:p>
                      <a:pPr algn="ctr"/>
                      <a:r>
                        <a:rPr lang="en-US" b="0" dirty="0" smtClean="0"/>
                        <a:t>Behavioral Concerns</a:t>
                      </a:r>
                      <a:endParaRPr lang="en-US" b="0" dirty="0"/>
                    </a:p>
                  </a:txBody>
                  <a:tcPr/>
                </a:tc>
              </a:tr>
              <a:tr h="742950">
                <a:tc>
                  <a:txBody>
                    <a:bodyPr/>
                    <a:lstStyle/>
                    <a:p>
                      <a:r>
                        <a:rPr lang="en-US" i="1" dirty="0" smtClean="0"/>
                        <a:t>Strength</a:t>
                      </a:r>
                      <a:r>
                        <a:rPr lang="en-US" dirty="0" smtClean="0"/>
                        <a:t> on pretest Total Protective Factors</a:t>
                      </a:r>
                    </a:p>
                    <a:p>
                      <a:r>
                        <a:rPr lang="en-US" dirty="0" smtClean="0"/>
                        <a:t>(n = 76)</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742950">
                <a:tc>
                  <a:txBody>
                    <a:bodyPr/>
                    <a:lstStyle/>
                    <a:p>
                      <a:r>
                        <a:rPr lang="en-US" i="1" dirty="0" smtClean="0"/>
                        <a:t>Typical</a:t>
                      </a:r>
                      <a:r>
                        <a:rPr lang="en-US" dirty="0" smtClean="0"/>
                        <a:t> on pretest Total Protective Factors</a:t>
                      </a:r>
                    </a:p>
                    <a:p>
                      <a:r>
                        <a:rPr lang="en-US" dirty="0" smtClean="0"/>
                        <a:t>(n = 275)</a:t>
                      </a:r>
                      <a:endParaRPr lang="en-US" dirty="0"/>
                    </a:p>
                  </a:txBody>
                  <a:tcPr/>
                </a:tc>
                <a:tc>
                  <a:txBody>
                    <a:bodyPr/>
                    <a:lstStyle/>
                    <a:p>
                      <a:pPr algn="ctr"/>
                      <a:r>
                        <a:rPr lang="en-US" dirty="0" smtClean="0"/>
                        <a:t>14%</a:t>
                      </a:r>
                      <a:endParaRPr lang="en-US" dirty="0"/>
                    </a:p>
                  </a:txBody>
                  <a:tcPr/>
                </a:tc>
                <a:tc>
                  <a:txBody>
                    <a:bodyPr/>
                    <a:lstStyle/>
                    <a:p>
                      <a:pPr algn="ctr"/>
                      <a:r>
                        <a:rPr lang="en-US" dirty="0" smtClean="0"/>
                        <a:t>13%</a:t>
                      </a:r>
                      <a:endParaRPr lang="en-US" dirty="0"/>
                    </a:p>
                  </a:txBody>
                  <a:tcPr/>
                </a:tc>
              </a:tr>
              <a:tr h="742950">
                <a:tc>
                  <a:txBody>
                    <a:bodyPr/>
                    <a:lstStyle/>
                    <a:p>
                      <a:r>
                        <a:rPr lang="en-US" i="1" dirty="0" smtClean="0"/>
                        <a:t>Concern</a:t>
                      </a:r>
                      <a:r>
                        <a:rPr lang="en-US" dirty="0" smtClean="0"/>
                        <a:t> on pretest Total Protective Factors</a:t>
                      </a:r>
                    </a:p>
                    <a:p>
                      <a:r>
                        <a:rPr lang="en-US" dirty="0" smtClean="0"/>
                        <a:t>(n = 55)</a:t>
                      </a:r>
                      <a:endParaRPr lang="en-US" dirty="0"/>
                    </a:p>
                  </a:txBody>
                  <a:tcPr/>
                </a:tc>
                <a:tc>
                  <a:txBody>
                    <a:bodyPr/>
                    <a:lstStyle/>
                    <a:p>
                      <a:pPr algn="ctr"/>
                      <a:r>
                        <a:rPr lang="en-US" dirty="0" smtClean="0"/>
                        <a:t>51%</a:t>
                      </a:r>
                      <a:endParaRPr lang="en-US" dirty="0"/>
                    </a:p>
                  </a:txBody>
                  <a:tcPr/>
                </a:tc>
                <a:tc>
                  <a:txBody>
                    <a:bodyPr/>
                    <a:lstStyle/>
                    <a:p>
                      <a:pPr algn="ctr"/>
                      <a:r>
                        <a:rPr lang="en-US" dirty="0" smtClean="0"/>
                        <a:t>70%</a:t>
                      </a:r>
                      <a:endParaRPr lang="en-US" dirty="0"/>
                    </a:p>
                  </a:txBody>
                  <a:tcPr/>
                </a:tc>
              </a:tr>
            </a:tbl>
          </a:graphicData>
        </a:graphic>
      </p:graphicFrame>
      <p:sp>
        <p:nvSpPr>
          <p:cNvPr id="7" name="Content Placeholder 3"/>
          <p:cNvSpPr txBox="1">
            <a:spLocks/>
          </p:cNvSpPr>
          <p:nvPr/>
        </p:nvSpPr>
        <p:spPr bwMode="auto">
          <a:xfrm>
            <a:off x="609600" y="16764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endParaRPr lang="en-US" sz="2000" b="1" i="1" dirty="0"/>
          </a:p>
        </p:txBody>
      </p:sp>
      <p:sp>
        <p:nvSpPr>
          <p:cNvPr id="3" name="TextBox 2"/>
          <p:cNvSpPr txBox="1"/>
          <p:nvPr/>
        </p:nvSpPr>
        <p:spPr>
          <a:xfrm>
            <a:off x="1676400" y="953869"/>
            <a:ext cx="525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smtClean="0">
                <a:latin typeface="+mj-lt"/>
              </a:rPr>
              <a:t>Promise of Prevention</a:t>
            </a:r>
            <a:endParaRPr lang="en-US" sz="3600" dirty="0">
              <a:latin typeface="+mj-lt"/>
            </a:endParaRPr>
          </a:p>
        </p:txBody>
      </p:sp>
    </p:spTree>
    <p:extLst>
      <p:ext uri="{BB962C8B-B14F-4D97-AF65-F5344CB8AC3E}">
        <p14:creationId xmlns:p14="http://schemas.microsoft.com/office/powerpoint/2010/main" val="44791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DCRC Mission</a:t>
            </a:r>
            <a:endParaRPr lang="en-US" dirty="0"/>
          </a:p>
        </p:txBody>
      </p:sp>
      <p:sp>
        <p:nvSpPr>
          <p:cNvPr id="3" name="Content Placeholder 2"/>
          <p:cNvSpPr>
            <a:spLocks noGrp="1"/>
          </p:cNvSpPr>
          <p:nvPr>
            <p:ph idx="1"/>
          </p:nvPr>
        </p:nvSpPr>
        <p:spPr/>
        <p:txBody>
          <a:bodyPr/>
          <a:lstStyle/>
          <a:p>
            <a:r>
              <a:rPr lang="en-US" dirty="0"/>
              <a:t>Our mission is to promote social and emotional development, foster resilience, and build skills for school and life success in all children birth through school-age, as well as to promote the resilience of the adults who care for them.</a:t>
            </a:r>
          </a:p>
          <a:p>
            <a:endParaRPr lang="en-US" dirty="0"/>
          </a:p>
        </p:txBody>
      </p:sp>
      <p:pic>
        <p:nvPicPr>
          <p:cNvPr id="4" name="Picture 15" descr="Devereux_DCRC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181600"/>
            <a:ext cx="2400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853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317038" cy="1136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4724400" y="685800"/>
            <a:ext cx="518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dirty="0">
                <a:solidFill>
                  <a:srgbClr val="FFFFFF"/>
                </a:solidFill>
              </a:rPr>
              <a:t>the ability to </a:t>
            </a:r>
            <a:br>
              <a:rPr lang="en-US" sz="3200" dirty="0">
                <a:solidFill>
                  <a:srgbClr val="FFFFFF"/>
                </a:solidFill>
              </a:rPr>
            </a:br>
            <a:r>
              <a:rPr lang="en-US" sz="3200" dirty="0">
                <a:solidFill>
                  <a:srgbClr val="FFFFFF"/>
                </a:solidFill>
              </a:rPr>
              <a:t>succeed in the face of hardship</a:t>
            </a:r>
          </a:p>
        </p:txBody>
      </p:sp>
      <p:sp>
        <p:nvSpPr>
          <p:cNvPr id="6148" name="Rectangle 2"/>
          <p:cNvSpPr>
            <a:spLocks noGrp="1" noChangeArrowheads="1"/>
          </p:cNvSpPr>
          <p:nvPr>
            <p:ph type="title"/>
          </p:nvPr>
        </p:nvSpPr>
        <p:spPr>
          <a:xfrm>
            <a:off x="903288" y="2193925"/>
            <a:ext cx="5486400" cy="1143000"/>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1" hangingPunct="1"/>
            <a:r>
              <a:rPr lang="en-US" sz="5400" b="1" dirty="0" smtClean="0">
                <a:solidFill>
                  <a:schemeClr val="bg1"/>
                </a:solidFill>
                <a:latin typeface="Arial" pitchFamily="34" charset="0"/>
                <a:cs typeface="Arial" pitchFamily="34" charset="0"/>
              </a:rPr>
              <a:t>Resilience</a:t>
            </a:r>
          </a:p>
        </p:txBody>
      </p:sp>
    </p:spTree>
    <p:extLst>
      <p:ext uri="{BB962C8B-B14F-4D97-AF65-F5344CB8AC3E}">
        <p14:creationId xmlns:p14="http://schemas.microsoft.com/office/powerpoint/2010/main" val="30215767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2000"/>
                    </a14:imgEffect>
                    <a14:imgEffect>
                      <a14:brightnessContrast bright="4000" contrast="3000"/>
                    </a14:imgEffect>
                  </a14:imgLayer>
                </a14:imgProps>
              </a:ext>
              <a:ext uri="{28A0092B-C50C-407E-A947-70E740481C1C}">
                <a14:useLocalDpi xmlns:a14="http://schemas.microsoft.com/office/drawing/2010/main" val="0"/>
              </a:ext>
            </a:extLst>
          </a:blip>
          <a:srcRect b="11544"/>
          <a:stretch/>
        </p:blipFill>
        <p:spPr bwMode="auto">
          <a:xfrm>
            <a:off x="0" y="0"/>
            <a:ext cx="5486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0" y="521732"/>
            <a:ext cx="2514600" cy="4308872"/>
          </a:xfrm>
          <a:prstGeom prst="rect">
            <a:avLst/>
          </a:prstGeom>
          <a:noFill/>
        </p:spPr>
        <p:txBody>
          <a:bodyPr wrap="square" rtlCol="0">
            <a:spAutoFit/>
          </a:bodyPr>
          <a:lstStyle/>
          <a:p>
            <a:r>
              <a:rPr lang="en-US" sz="3200" dirty="0" smtClean="0"/>
              <a:t>Thank you for joining us today and sharing our commitment to promoting children’s resilience!</a:t>
            </a:r>
          </a:p>
          <a:p>
            <a:endParaRPr lang="en-US" dirty="0"/>
          </a:p>
        </p:txBody>
      </p:sp>
    </p:spTree>
    <p:extLst>
      <p:ext uri="{BB962C8B-B14F-4D97-AF65-F5344CB8AC3E}">
        <p14:creationId xmlns:p14="http://schemas.microsoft.com/office/powerpoint/2010/main" val="3787856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52400" y="152400"/>
            <a:ext cx="9296400" cy="1524000"/>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6950075" y="4427538"/>
            <a:ext cx="2193925" cy="731837"/>
          </a:xfrm>
          <a:prstGeom prst="rect">
            <a:avLst/>
          </a:prstGeom>
          <a:solidFill>
            <a:srgbClr val="00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2532" name="Picture 4" descr="Proto DECA P Box"/>
          <p:cNvPicPr>
            <a:picLocks noChangeAspect="1" noChangeArrowheads="1"/>
          </p:cNvPicPr>
          <p:nvPr/>
        </p:nvPicPr>
        <p:blipFill>
          <a:blip r:embed="rId3" cstate="print">
            <a:extLst>
              <a:ext uri="{28A0092B-C50C-407E-A947-70E740481C1C}">
                <a14:useLocalDpi xmlns:a14="http://schemas.microsoft.com/office/drawing/2010/main" val="0"/>
              </a:ext>
            </a:extLst>
          </a:blip>
          <a:srcRect t="4793" r="10963" b="3462"/>
          <a:stretch>
            <a:fillRect/>
          </a:stretch>
        </p:blipFill>
        <p:spPr bwMode="auto">
          <a:xfrm>
            <a:off x="2278063" y="4357688"/>
            <a:ext cx="1989137"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88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950075" y="2141538"/>
            <a:ext cx="2193925" cy="73025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26988" y="4427538"/>
            <a:ext cx="2193926" cy="7318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1"/>
          <p:cNvSpPr/>
          <p:nvPr/>
        </p:nvSpPr>
        <p:spPr>
          <a:xfrm>
            <a:off x="-26988" y="2141538"/>
            <a:ext cx="2193926" cy="73025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37" name="Title 1"/>
          <p:cNvSpPr>
            <a:spLocks noGrp="1"/>
          </p:cNvSpPr>
          <p:nvPr>
            <p:ph type="title"/>
          </p:nvPr>
        </p:nvSpPr>
        <p:spPr>
          <a:xfrm>
            <a:off x="304800" y="152400"/>
            <a:ext cx="8610600" cy="1524000"/>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sz="2800" dirty="0" smtClean="0">
                <a:cs typeface="Arial" pitchFamily="34" charset="0"/>
              </a:rPr>
              <a:t>The DCRC Continuum of Resilience-based </a:t>
            </a:r>
            <a:r>
              <a:rPr lang="en-US" sz="3200" dirty="0" smtClean="0">
                <a:cs typeface="Arial" pitchFamily="34" charset="0"/>
              </a:rPr>
              <a:t/>
            </a:r>
            <a:br>
              <a:rPr lang="en-US" sz="3200" dirty="0" smtClean="0">
                <a:cs typeface="Arial" pitchFamily="34" charset="0"/>
              </a:rPr>
            </a:br>
            <a:r>
              <a:rPr lang="en-US" sz="4000" dirty="0" smtClean="0">
                <a:cs typeface="Arial" pitchFamily="34" charset="0"/>
              </a:rPr>
              <a:t>Assessment and Planning Resources</a:t>
            </a:r>
            <a:endParaRPr lang="en-US" sz="3200" dirty="0" smtClean="0">
              <a:cs typeface="Arial" pitchFamily="34" charset="0"/>
            </a:endParaRPr>
          </a:p>
        </p:txBody>
      </p:sp>
      <p:pic>
        <p:nvPicPr>
          <p:cNvPr id="22538"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017963"/>
            <a:ext cx="1668463" cy="2316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9" name="TextBox 1"/>
          <p:cNvSpPr txBox="1">
            <a:spLocks noChangeArrowheads="1"/>
          </p:cNvSpPr>
          <p:nvPr/>
        </p:nvSpPr>
        <p:spPr bwMode="auto">
          <a:xfrm>
            <a:off x="49213" y="2320925"/>
            <a:ext cx="2411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solidFill>
                  <a:srgbClr val="000000"/>
                </a:solidFill>
                <a:latin typeface="Georgia" pitchFamily="18" charset="0"/>
              </a:rPr>
              <a:t>Infant &amp; Toddler</a:t>
            </a:r>
          </a:p>
        </p:txBody>
      </p:sp>
      <p:sp>
        <p:nvSpPr>
          <p:cNvPr id="22540" name="TextBox 8"/>
          <p:cNvSpPr txBox="1">
            <a:spLocks noChangeArrowheads="1"/>
          </p:cNvSpPr>
          <p:nvPr/>
        </p:nvSpPr>
        <p:spPr bwMode="auto">
          <a:xfrm>
            <a:off x="49213" y="4633913"/>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solidFill>
                  <a:schemeClr val="bg1"/>
                </a:solidFill>
                <a:latin typeface="Georgia" pitchFamily="18" charset="0"/>
              </a:rPr>
              <a:t>Preschool</a:t>
            </a:r>
            <a:endParaRPr lang="en-US" dirty="0">
              <a:solidFill>
                <a:schemeClr val="bg1"/>
              </a:solidFill>
              <a:latin typeface="Georgia" pitchFamily="18" charset="0"/>
            </a:endParaRPr>
          </a:p>
        </p:txBody>
      </p:sp>
      <p:sp>
        <p:nvSpPr>
          <p:cNvPr id="22541" name="TextBox 9"/>
          <p:cNvSpPr txBox="1">
            <a:spLocks noChangeArrowheads="1"/>
          </p:cNvSpPr>
          <p:nvPr/>
        </p:nvSpPr>
        <p:spPr bwMode="auto">
          <a:xfrm>
            <a:off x="7367588" y="2320925"/>
            <a:ext cx="162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000" dirty="0">
                <a:solidFill>
                  <a:schemeClr val="bg1"/>
                </a:solidFill>
                <a:latin typeface="Georgia" pitchFamily="18" charset="0"/>
              </a:rPr>
              <a:t>School-Age</a:t>
            </a:r>
            <a:endParaRPr lang="en-US" dirty="0">
              <a:solidFill>
                <a:schemeClr val="bg1"/>
              </a:solidFill>
              <a:latin typeface="Georgia" pitchFamily="18" charset="0"/>
            </a:endParaRPr>
          </a:p>
        </p:txBody>
      </p:sp>
      <p:sp>
        <p:nvSpPr>
          <p:cNvPr id="22542" name="TextBox 10"/>
          <p:cNvSpPr txBox="1">
            <a:spLocks noChangeArrowheads="1"/>
          </p:cNvSpPr>
          <p:nvPr/>
        </p:nvSpPr>
        <p:spPr bwMode="auto">
          <a:xfrm>
            <a:off x="7864475" y="4633913"/>
            <a:ext cx="112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000" dirty="0">
                <a:solidFill>
                  <a:schemeClr val="bg1"/>
                </a:solidFill>
                <a:latin typeface="Georgia" pitchFamily="18" charset="0"/>
              </a:rPr>
              <a:t>Adults</a:t>
            </a:r>
          </a:p>
        </p:txBody>
      </p:sp>
      <p:sp>
        <p:nvSpPr>
          <p:cNvPr id="40971" name="Slide Number Placeholder 10"/>
          <p:cNvSpPr>
            <a:spLocks noGrp="1"/>
          </p:cNvSpPr>
          <p:nvPr>
            <p:ph type="sldNum" sz="quarter" idx="12"/>
          </p:nvPr>
        </p:nvSpPr>
        <p:spPr>
          <a:ln>
            <a:miter lim="800000"/>
            <a:headEnd/>
            <a:tailEnd/>
          </a:ln>
        </p:spPr>
        <p:txBody>
          <a:bodyPr/>
          <a:lstStyle/>
          <a:p>
            <a:pPr>
              <a:defRPr/>
            </a:pPr>
            <a:fld id="{A7D6BCF4-08E8-41E9-BBCA-95AC817E817C}" type="slidenum">
              <a:rPr lang="en-US" smtClean="0">
                <a:solidFill>
                  <a:srgbClr val="000000"/>
                </a:solidFill>
              </a:rPr>
              <a:pPr>
                <a:defRPr/>
              </a:pPr>
              <a:t>28</a:t>
            </a:fld>
            <a:endParaRPr lang="en-US" dirty="0" smtClean="0">
              <a:solidFill>
                <a:srgbClr val="000000"/>
              </a:solidFill>
            </a:endParaRPr>
          </a:p>
        </p:txBody>
      </p:sp>
      <p:pic>
        <p:nvPicPr>
          <p:cNvPr id="22544"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5350" y="1676400"/>
            <a:ext cx="21526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34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89634" cy="6553200"/>
          </a:xfrm>
          <a:prstGeom prst="rect">
            <a:avLst/>
          </a:prstGeom>
        </p:spPr>
      </p:pic>
      <p:sp>
        <p:nvSpPr>
          <p:cNvPr id="5" name="TextBox 4"/>
          <p:cNvSpPr txBox="1"/>
          <p:nvPr/>
        </p:nvSpPr>
        <p:spPr>
          <a:xfrm>
            <a:off x="457200" y="533400"/>
            <a:ext cx="4038600" cy="1938992"/>
          </a:xfrm>
          <a:prstGeom prst="rect">
            <a:avLst/>
          </a:prstGeom>
          <a:noFill/>
        </p:spPr>
        <p:txBody>
          <a:bodyPr wrap="square" rtlCol="0">
            <a:spAutoFit/>
          </a:bodyPr>
          <a:lstStyle/>
          <a:p>
            <a:r>
              <a:rPr lang="en-US" sz="6000" b="1" dirty="0" smtClean="0">
                <a:solidFill>
                  <a:schemeClr val="bg1"/>
                </a:solidFill>
                <a:latin typeface="Bradley Hand ITC" pitchFamily="66" charset="0"/>
              </a:rPr>
              <a:t>Christopher Reeve</a:t>
            </a:r>
            <a:endParaRPr lang="en-US" sz="6000" b="1" dirty="0">
              <a:solidFill>
                <a:schemeClr val="bg1"/>
              </a:solidFill>
              <a:latin typeface="Bradley Hand ITC" pitchFamily="66" charset="0"/>
            </a:endParaRPr>
          </a:p>
        </p:txBody>
      </p:sp>
    </p:spTree>
    <p:extLst>
      <p:ext uri="{BB962C8B-B14F-4D97-AF65-F5344CB8AC3E}">
        <p14:creationId xmlns:p14="http://schemas.microsoft.com/office/powerpoint/2010/main" val="4137353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7000" contrast="-19000"/>
                    </a14:imgEffect>
                  </a14:imgLayer>
                </a14:imgProps>
              </a:ext>
              <a:ext uri="{28A0092B-C50C-407E-A947-70E740481C1C}">
                <a14:useLocalDpi xmlns:a14="http://schemas.microsoft.com/office/drawing/2010/main" val="0"/>
              </a:ext>
            </a:extLst>
          </a:blip>
          <a:stretch>
            <a:fillRect/>
          </a:stretch>
        </p:blipFill>
        <p:spPr>
          <a:xfrm>
            <a:off x="-114300" y="304800"/>
            <a:ext cx="9372600" cy="6248400"/>
          </a:xfrm>
          <a:prstGeom prst="rect">
            <a:avLst/>
          </a:prstGeom>
        </p:spPr>
      </p:pic>
      <p:sp>
        <p:nvSpPr>
          <p:cNvPr id="4" name="TextBox 3"/>
          <p:cNvSpPr txBox="1"/>
          <p:nvPr/>
        </p:nvSpPr>
        <p:spPr>
          <a:xfrm>
            <a:off x="1012371" y="838200"/>
            <a:ext cx="2362200" cy="1938992"/>
          </a:xfrm>
          <a:prstGeom prst="rect">
            <a:avLst/>
          </a:prstGeom>
          <a:noFill/>
        </p:spPr>
        <p:txBody>
          <a:bodyPr wrap="square" rtlCol="0">
            <a:spAutoFit/>
          </a:bodyPr>
          <a:lstStyle/>
          <a:p>
            <a:r>
              <a:rPr lang="en-US" sz="6000" b="1" dirty="0" smtClean="0">
                <a:latin typeface="Bradley Hand ITC" pitchFamily="66" charset="0"/>
              </a:rPr>
              <a:t>Roger Ebert</a:t>
            </a:r>
            <a:endParaRPr lang="en-US" sz="6000" b="1" dirty="0">
              <a:latin typeface="Bradley Hand ITC" pitchFamily="66" charset="0"/>
            </a:endParaRPr>
          </a:p>
        </p:txBody>
      </p:sp>
    </p:spTree>
    <p:extLst>
      <p:ext uri="{BB962C8B-B14F-4D97-AF65-F5344CB8AC3E}">
        <p14:creationId xmlns:p14="http://schemas.microsoft.com/office/powerpoint/2010/main" val="780407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7" y="0"/>
            <a:ext cx="9824357" cy="6549571"/>
          </a:xfrm>
          <a:prstGeom prst="rect">
            <a:avLst/>
          </a:prstGeom>
        </p:spPr>
      </p:pic>
      <p:sp>
        <p:nvSpPr>
          <p:cNvPr id="3" name="TextBox 2"/>
          <p:cNvSpPr txBox="1"/>
          <p:nvPr/>
        </p:nvSpPr>
        <p:spPr>
          <a:xfrm>
            <a:off x="304800" y="533400"/>
            <a:ext cx="4114800" cy="1938992"/>
          </a:xfrm>
          <a:prstGeom prst="rect">
            <a:avLst/>
          </a:prstGeom>
          <a:noFill/>
        </p:spPr>
        <p:txBody>
          <a:bodyPr wrap="square" rtlCol="0">
            <a:spAutoFit/>
          </a:bodyPr>
          <a:lstStyle/>
          <a:p>
            <a:r>
              <a:rPr lang="en-US" sz="6000" b="1" dirty="0">
                <a:solidFill>
                  <a:schemeClr val="bg1"/>
                </a:solidFill>
                <a:latin typeface="Bradley Hand ITC" pitchFamily="66" charset="0"/>
              </a:rPr>
              <a:t>Aung San Suu Kyi</a:t>
            </a:r>
            <a:r>
              <a:rPr lang="en-US" sz="6000" dirty="0">
                <a:solidFill>
                  <a:schemeClr val="bg1"/>
                </a:solidFill>
                <a:latin typeface="Bradley Hand ITC" pitchFamily="66" charset="0"/>
              </a:rPr>
              <a:t> </a:t>
            </a:r>
          </a:p>
        </p:txBody>
      </p:sp>
    </p:spTree>
    <p:extLst>
      <p:ext uri="{BB962C8B-B14F-4D97-AF65-F5344CB8AC3E}">
        <p14:creationId xmlns:p14="http://schemas.microsoft.com/office/powerpoint/2010/main" val="2356615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http://img.gawkerassets.com/img/18molm0y3jycjjpg/ku-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46" y="304800"/>
            <a:ext cx="10280146" cy="624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838200"/>
            <a:ext cx="3124200" cy="1938992"/>
          </a:xfrm>
          <a:prstGeom prst="rect">
            <a:avLst/>
          </a:prstGeom>
          <a:noFill/>
        </p:spPr>
        <p:txBody>
          <a:bodyPr wrap="square" rtlCol="0">
            <a:spAutoFit/>
          </a:bodyPr>
          <a:lstStyle/>
          <a:p>
            <a:r>
              <a:rPr lang="en-US" sz="6000" b="1" dirty="0" smtClean="0">
                <a:solidFill>
                  <a:schemeClr val="bg1"/>
                </a:solidFill>
                <a:latin typeface="Bradley Hand ITC" pitchFamily="66" charset="0"/>
              </a:rPr>
              <a:t>Jeff Bauman</a:t>
            </a:r>
            <a:endParaRPr lang="en-US" sz="6000" b="1" dirty="0">
              <a:solidFill>
                <a:schemeClr val="bg1"/>
              </a:solidFill>
              <a:latin typeface="Bradley Hand ITC" pitchFamily="66" charset="0"/>
            </a:endParaRPr>
          </a:p>
        </p:txBody>
      </p:sp>
    </p:spTree>
    <p:extLst>
      <p:ext uri="{BB962C8B-B14F-4D97-AF65-F5344CB8AC3E}">
        <p14:creationId xmlns:p14="http://schemas.microsoft.com/office/powerpoint/2010/main" val="682067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6866562"/>
          </a:xfrm>
          <a:prstGeom prst="rect">
            <a:avLst/>
          </a:prstGeom>
        </p:spPr>
      </p:pic>
      <p:sp>
        <p:nvSpPr>
          <p:cNvPr id="4" name="TextBox 3"/>
          <p:cNvSpPr txBox="1"/>
          <p:nvPr/>
        </p:nvSpPr>
        <p:spPr>
          <a:xfrm>
            <a:off x="4876800" y="4267200"/>
            <a:ext cx="3581400" cy="1938992"/>
          </a:xfrm>
          <a:prstGeom prst="rect">
            <a:avLst/>
          </a:prstGeom>
          <a:noFill/>
        </p:spPr>
        <p:txBody>
          <a:bodyPr wrap="square" rtlCol="0">
            <a:spAutoFit/>
          </a:bodyPr>
          <a:lstStyle/>
          <a:p>
            <a:r>
              <a:rPr lang="en-US" sz="6000" dirty="0" smtClean="0">
                <a:solidFill>
                  <a:schemeClr val="bg1"/>
                </a:solidFill>
                <a:latin typeface="Bradley Hand ITC" pitchFamily="66" charset="0"/>
              </a:rPr>
              <a:t>Cameron West</a:t>
            </a:r>
            <a:endParaRPr lang="en-US" sz="6000" dirty="0">
              <a:solidFill>
                <a:schemeClr val="bg1"/>
              </a:solidFill>
              <a:latin typeface="Bradley Hand ITC" pitchFamily="66" charset="0"/>
            </a:endParaRPr>
          </a:p>
        </p:txBody>
      </p:sp>
      <p:sp>
        <p:nvSpPr>
          <p:cNvPr id="5" name="TextBox 4"/>
          <p:cNvSpPr txBox="1"/>
          <p:nvPr/>
        </p:nvSpPr>
        <p:spPr>
          <a:xfrm>
            <a:off x="228600" y="4622770"/>
            <a:ext cx="3276600" cy="1938992"/>
          </a:xfrm>
          <a:prstGeom prst="rect">
            <a:avLst/>
          </a:prstGeom>
          <a:noFill/>
        </p:spPr>
        <p:txBody>
          <a:bodyPr wrap="square" rtlCol="0">
            <a:spAutoFit/>
          </a:bodyPr>
          <a:lstStyle/>
          <a:p>
            <a:r>
              <a:rPr lang="en-US" sz="6000" dirty="0" smtClean="0">
                <a:solidFill>
                  <a:schemeClr val="bg1"/>
                </a:solidFill>
                <a:latin typeface="Bradley Hand ITC" pitchFamily="66" charset="0"/>
              </a:rPr>
              <a:t>Gabriel Martinez</a:t>
            </a:r>
            <a:endParaRPr lang="en-US" sz="6000" dirty="0">
              <a:solidFill>
                <a:schemeClr val="bg1"/>
              </a:solidFill>
              <a:latin typeface="Bradley Hand ITC" pitchFamily="66" charset="0"/>
            </a:endParaRPr>
          </a:p>
        </p:txBody>
      </p:sp>
    </p:spTree>
    <p:extLst>
      <p:ext uri="{BB962C8B-B14F-4D97-AF65-F5344CB8AC3E}">
        <p14:creationId xmlns:p14="http://schemas.microsoft.com/office/powerpoint/2010/main" val="328963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0591800" cy="6553200"/>
          </a:xfrm>
          <a:prstGeom prst="rect">
            <a:avLst/>
          </a:prstGeom>
        </p:spPr>
      </p:pic>
      <p:sp>
        <p:nvSpPr>
          <p:cNvPr id="3" name="TextBox 2"/>
          <p:cNvSpPr txBox="1"/>
          <p:nvPr/>
        </p:nvSpPr>
        <p:spPr>
          <a:xfrm>
            <a:off x="5943600" y="1081889"/>
            <a:ext cx="2888436" cy="1569660"/>
          </a:xfrm>
          <a:prstGeom prst="rect">
            <a:avLst/>
          </a:prstGeom>
          <a:noFill/>
        </p:spPr>
        <p:txBody>
          <a:bodyPr wrap="square" rtlCol="0">
            <a:spAutoFit/>
          </a:bodyPr>
          <a:lstStyle/>
          <a:p>
            <a:r>
              <a:rPr lang="en-US" sz="4800" b="1" dirty="0" smtClean="0">
                <a:solidFill>
                  <a:schemeClr val="bg1"/>
                </a:solidFill>
                <a:latin typeface="Bradley Hand ITC" pitchFamily="66" charset="0"/>
              </a:rPr>
              <a:t>Malala Yousufzai</a:t>
            </a:r>
            <a:endParaRPr lang="en-US" sz="4800" b="1" dirty="0">
              <a:solidFill>
                <a:schemeClr val="bg1"/>
              </a:solidFill>
              <a:latin typeface="Bradley Hand ITC" pitchFamily="66" charset="0"/>
            </a:endParaRPr>
          </a:p>
        </p:txBody>
      </p:sp>
    </p:spTree>
    <p:extLst>
      <p:ext uri="{BB962C8B-B14F-4D97-AF65-F5344CB8AC3E}">
        <p14:creationId xmlns:p14="http://schemas.microsoft.com/office/powerpoint/2010/main" val="1177681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447800"/>
            <a:ext cx="7239000" cy="3139321"/>
          </a:xfrm>
          <a:prstGeom prst="rect">
            <a:avLst/>
          </a:prstGeom>
          <a:noFill/>
        </p:spPr>
        <p:txBody>
          <a:bodyPr wrap="square" lIns="91440" tIns="45720" rIns="91440" bIns="45720">
            <a:spAutoFit/>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“Bounced Back” in the face of major life events</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2407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8392</TotalTime>
  <Words>1078</Words>
  <Application>Microsoft Office PowerPoint</Application>
  <PresentationFormat>On-screen Show (4:3)</PresentationFormat>
  <Paragraphs>175</Paragraphs>
  <Slides>28</Slides>
  <Notes>26</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Promoting Resilience in Preschoolers:  The Devereux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Devereux’s Response</vt:lpstr>
      <vt:lpstr>The Devereux Approach </vt:lpstr>
      <vt:lpstr>PowerPoint Presentation</vt:lpstr>
      <vt:lpstr>Protective Factor Definitions</vt:lpstr>
      <vt:lpstr>PowerPoint Presentation</vt:lpstr>
      <vt:lpstr>Leading to Practical Strategies</vt:lpstr>
      <vt:lpstr>Implemented by Resilient Adults</vt:lpstr>
      <vt:lpstr>PowerPoint Presentation</vt:lpstr>
      <vt:lpstr>PowerPoint Presentation</vt:lpstr>
      <vt:lpstr> Promoting Success in School &amp; Life </vt:lpstr>
      <vt:lpstr>PowerPoint Presentation</vt:lpstr>
      <vt:lpstr>DCRC Mission</vt:lpstr>
      <vt:lpstr>Resilience</vt:lpstr>
      <vt:lpstr>PowerPoint Presentation</vt:lpstr>
      <vt:lpstr>The DCRC Continuum of Resilience-based  Assessment and Planning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&amp; Introductions 45 Minutes</dc:title>
  <dc:creator>The</dc:creator>
  <cp:lastModifiedBy>Windows User</cp:lastModifiedBy>
  <cp:revision>283</cp:revision>
  <cp:lastPrinted>2013-05-29T20:22:22Z</cp:lastPrinted>
  <dcterms:created xsi:type="dcterms:W3CDTF">2012-07-05T14:31:46Z</dcterms:created>
  <dcterms:modified xsi:type="dcterms:W3CDTF">2013-05-30T12:49:40Z</dcterms:modified>
</cp:coreProperties>
</file>