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594" r:id="rId2"/>
    <p:sldId id="464" r:id="rId3"/>
    <p:sldId id="276" r:id="rId4"/>
    <p:sldId id="332" r:id="rId5"/>
    <p:sldId id="612" r:id="rId6"/>
    <p:sldId id="559" r:id="rId7"/>
    <p:sldId id="550" r:id="rId8"/>
    <p:sldId id="614" r:id="rId9"/>
    <p:sldId id="506" r:id="rId10"/>
    <p:sldId id="472" r:id="rId11"/>
    <p:sldId id="475" r:id="rId12"/>
    <p:sldId id="366" r:id="rId13"/>
    <p:sldId id="479" r:id="rId14"/>
    <p:sldId id="374" r:id="rId15"/>
    <p:sldId id="380" r:id="rId16"/>
    <p:sldId id="482" r:id="rId17"/>
    <p:sldId id="391" r:id="rId18"/>
    <p:sldId id="395" r:id="rId19"/>
    <p:sldId id="491" r:id="rId20"/>
    <p:sldId id="405" r:id="rId21"/>
    <p:sldId id="410" r:id="rId22"/>
    <p:sldId id="493" r:id="rId23"/>
    <p:sldId id="423" r:id="rId24"/>
    <p:sldId id="613" r:id="rId25"/>
    <p:sldId id="595" r:id="rId26"/>
  </p:sldIdLst>
  <p:sldSz cx="10058400" cy="7772400"/>
  <p:notesSz cx="7315200" cy="96012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16"/>
    <a:srgbClr val="FAE5B2"/>
    <a:srgbClr val="F8DB61"/>
    <a:srgbClr val="33CCCC"/>
    <a:srgbClr val="0066FF"/>
    <a:srgbClr val="CC99FF"/>
    <a:srgbClr val="FF9933"/>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8" autoAdjust="0"/>
    <p:restoredTop sz="41793" autoAdjust="0"/>
  </p:normalViewPr>
  <p:slideViewPr>
    <p:cSldViewPr>
      <p:cViewPr varScale="1">
        <p:scale>
          <a:sx n="42" d="100"/>
          <a:sy n="42" d="100"/>
        </p:scale>
        <p:origin x="3480" y="60"/>
      </p:cViewPr>
      <p:guideLst>
        <p:guide orient="horz" pos="2448"/>
        <p:guide pos="3168"/>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1" d="100"/>
          <a:sy n="61" d="100"/>
        </p:scale>
        <p:origin x="3082" y="53"/>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ltLang="en-US"/>
          </a:p>
        </p:txBody>
      </p:sp>
      <p:sp>
        <p:nvSpPr>
          <p:cNvPr id="161795" name="Rectangle 3"/>
          <p:cNvSpPr>
            <a:spLocks noGrp="1" noChangeArrowheads="1"/>
          </p:cNvSpPr>
          <p:nvPr>
            <p:ph type="dt" sz="quarter"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ltLang="en-US"/>
          </a:p>
        </p:txBody>
      </p:sp>
      <p:sp>
        <p:nvSpPr>
          <p:cNvPr id="161797" name="Rectangle 5"/>
          <p:cNvSpPr>
            <a:spLocks noGrp="1" noChangeArrowheads="1"/>
          </p:cNvSpPr>
          <p:nvPr>
            <p:ph type="sldNum" sz="quarter" idx="3"/>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hangingPunct="1">
              <a:defRPr sz="1000"/>
            </a:lvl1pPr>
          </a:lstStyle>
          <a:p>
            <a:pPr>
              <a:defRPr/>
            </a:pPr>
            <a:fld id="{715B96A3-9E5B-4BE7-9983-67159058F6B6}" type="slidenum">
              <a:rPr lang="en-US" altLang="en-US"/>
              <a:pPr>
                <a:defRPr/>
              </a:pPr>
              <a:t>‹#›</a:t>
            </a:fld>
            <a:endParaRPr lang="en-US" altLang="en-US"/>
          </a:p>
        </p:txBody>
      </p:sp>
      <p:sp>
        <p:nvSpPr>
          <p:cNvPr id="161798" name="Text Box 6"/>
          <p:cNvSpPr txBox="1">
            <a:spLocks noChangeArrowheads="1"/>
          </p:cNvSpPr>
          <p:nvPr/>
        </p:nvSpPr>
        <p:spPr bwMode="auto">
          <a:xfrm>
            <a:off x="334963" y="8961438"/>
            <a:ext cx="6827837" cy="431800"/>
          </a:xfrm>
          <a:prstGeom prst="rect">
            <a:avLst/>
          </a:prstGeom>
          <a:noFill/>
          <a:ln>
            <a:noFill/>
          </a:ln>
          <a:effectLst/>
        </p:spPr>
        <p:txBody>
          <a:bodyPr lIns="96661" tIns="48331" rIns="96661" bIns="48331">
            <a:spAutoFit/>
          </a:bodyPr>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1000" dirty="0"/>
              <a:t>FLIP IT  © Devereux Center for Resilient Children*  www.CenterforResilientChildren.org * 1-866-TRAINUS</a:t>
            </a:r>
            <a:r>
              <a:rPr lang="en-US" altLang="en-US" sz="1100" dirty="0"/>
              <a:t>                  DO NOT REPRODUCE</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487680" y="3041651"/>
            <a:ext cx="6339840" cy="5919787"/>
          </a:xfrm>
          <a:prstGeom prst="rect">
            <a:avLst/>
          </a:prstGeom>
          <a:solidFill>
            <a:schemeClr val="bg1">
              <a:lumMod val="85000"/>
            </a:schemeClr>
          </a:solidFill>
          <a:ln>
            <a:noFill/>
          </a:ln>
          <a:effectLst>
            <a:softEdge rad="12700"/>
          </a:effectLst>
        </p:spPr>
        <p:style>
          <a:lnRef idx="1">
            <a:schemeClr val="accent3"/>
          </a:lnRef>
          <a:fillRef idx="2">
            <a:schemeClr val="accent3"/>
          </a:fillRef>
          <a:effectRef idx="1">
            <a:schemeClr val="accent3"/>
          </a:effectRef>
          <a:fontRef idx="minor">
            <a:schemeClr val="dk1"/>
          </a:fontRef>
        </p:style>
        <p:txBody>
          <a:bodyPr lIns="96661" tIns="48331" rIns="96661" bIns="48331" anchor="ctr"/>
          <a:lstStyle/>
          <a:p>
            <a:pPr algn="ctr">
              <a:defRPr/>
            </a:pPr>
            <a:endParaRPr lang="en-US" dirty="0">
              <a:solidFill>
                <a:schemeClr val="bg1">
                  <a:lumMod val="65000"/>
                </a:schemeClr>
              </a:solidFill>
            </a:endParaRPr>
          </a:p>
          <a:p>
            <a:pPr algn="r">
              <a:defRPr/>
            </a:pPr>
            <a:endParaRPr lang="en-US" dirty="0">
              <a:solidFill>
                <a:schemeClr val="bg1">
                  <a:lumMod val="65000"/>
                </a:schemeClr>
              </a:solidFill>
            </a:endParaRPr>
          </a:p>
          <a:p>
            <a:pPr algn="r">
              <a:defRPr/>
            </a:pPr>
            <a:r>
              <a:rPr lang="en-US" sz="1300" dirty="0">
                <a:solidFill>
                  <a:schemeClr val="bg1">
                    <a:lumMod val="65000"/>
                  </a:schemeClr>
                </a:solidFill>
                <a:latin typeface="Segoe UI" panose="020B0502040204020203" pitchFamily="34" charset="0"/>
                <a:cs typeface="Segoe UI" panose="020B0502040204020203" pitchFamily="34" charset="0"/>
              </a:rPr>
              <a:t>Trainer Notes</a:t>
            </a:r>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p:txBody>
      </p:sp>
      <p:sp>
        <p:nvSpPr>
          <p:cNvPr id="2053" name="Rectangle 4"/>
          <p:cNvSpPr>
            <a:spLocks noRot="1" noChangeArrowheads="1" noTextEdit="1"/>
          </p:cNvSpPr>
          <p:nvPr>
            <p:ph type="sldImg" idx="2"/>
          </p:nvPr>
        </p:nvSpPr>
        <p:spPr bwMode="auto">
          <a:xfrm>
            <a:off x="2114550" y="639763"/>
            <a:ext cx="3005138" cy="2320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9333" name="Rectangle 5"/>
          <p:cNvSpPr>
            <a:spLocks noGrp="1" noChangeArrowheads="1"/>
          </p:cNvSpPr>
          <p:nvPr>
            <p:ph type="body" sz="quarter" idx="3"/>
          </p:nvPr>
        </p:nvSpPr>
        <p:spPr bwMode="auto">
          <a:xfrm>
            <a:off x="731838" y="3352800"/>
            <a:ext cx="5851525" cy="5527675"/>
          </a:xfrm>
          <a:prstGeom prst="rect">
            <a:avLst/>
          </a:prstGeom>
          <a:noFill/>
          <a:ln>
            <a:noFill/>
          </a:ln>
          <a:effectLst/>
        </p:spPr>
        <p:txBody>
          <a:bodyPr vert="horz" wrap="square" lIns="96661" tIns="48331" rIns="96661" bIns="48331" numCol="1" anchor="t" anchorCtr="0" compatLnSpc="1">
            <a:prstTxWarp prst="textNoShape">
              <a:avLst/>
            </a:prstTxWarp>
          </a:bodyPr>
          <a:lstStyle/>
          <a:p>
            <a:pPr lvl="0"/>
            <a:endParaRPr lang="en-US" altLang="en-US" noProof="0" dirty="0"/>
          </a:p>
        </p:txBody>
      </p:sp>
      <p:sp>
        <p:nvSpPr>
          <p:cNvPr id="99338" name="Text Box 10"/>
          <p:cNvSpPr txBox="1">
            <a:spLocks noChangeArrowheads="1"/>
          </p:cNvSpPr>
          <p:nvPr/>
        </p:nvSpPr>
        <p:spPr bwMode="auto">
          <a:xfrm>
            <a:off x="334963" y="8961438"/>
            <a:ext cx="6827837" cy="415925"/>
          </a:xfrm>
          <a:prstGeom prst="rect">
            <a:avLst/>
          </a:prstGeom>
          <a:noFill/>
          <a:ln>
            <a:noFill/>
          </a:ln>
          <a:effectLst/>
        </p:spPr>
        <p:txBody>
          <a:bodyPr lIns="96661" tIns="48331" rIns="96661" bIns="48331">
            <a:spAutoFit/>
          </a:bodyPr>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1000" dirty="0"/>
              <a:t>FLIP IT ®   </a:t>
            </a:r>
            <a:r>
              <a:rPr lang="en-US" altLang="en-US" sz="1100" dirty="0"/>
              <a:t>DO NOT REPRODUCE</a:t>
            </a:r>
            <a:r>
              <a:rPr lang="en-US" altLang="en-US" sz="1000" dirty="0"/>
              <a:t>                                                                                                                                                                           © Devereux Center for Resilient Children*  www.CenterforResilientChildren.org * 1-866-TRAINUS</a:t>
            </a:r>
          </a:p>
        </p:txBody>
      </p:sp>
      <p:sp>
        <p:nvSpPr>
          <p:cNvPr id="6" name="Isosceles Triangle 5"/>
          <p:cNvSpPr/>
          <p:nvPr/>
        </p:nvSpPr>
        <p:spPr>
          <a:xfrm rot="16200000">
            <a:off x="6517482" y="65881"/>
            <a:ext cx="876300" cy="744537"/>
          </a:xfrm>
          <a:prstGeom prst="triangle">
            <a:avLst>
              <a:gd name="adj" fmla="val 10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anchor="ctr"/>
          <a:lstStyle/>
          <a:p>
            <a:pPr algn="ctr">
              <a:defRPr/>
            </a:pPr>
            <a:endParaRPr lang="en-US" sz="1900"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pPr eaLnBrk="1" hangingPunct="1">
              <a:defRPr/>
            </a:pPr>
            <a:r>
              <a:rPr lang="en-US" altLang="en-US" b="1" dirty="0">
                <a:latin typeface="Arial" panose="020B0604020202020204" pitchFamily="34" charset="0"/>
              </a:rPr>
              <a:t>(SLIDE 2 of 4)</a:t>
            </a:r>
          </a:p>
          <a:p>
            <a:pPr eaLnBrk="1" hangingPunct="1">
              <a:defRPr/>
            </a:pPr>
            <a:endParaRPr lang="en-US" altLang="en-US" b="1" dirty="0">
              <a:latin typeface="Arial" panose="020B0604020202020204" pitchFamily="34" charset="0"/>
            </a:endParaRPr>
          </a:p>
          <a:p>
            <a:pPr eaLnBrk="1" hangingPunct="1">
              <a:defRPr/>
            </a:pPr>
            <a:r>
              <a:rPr lang="en-US" altLang="en-US" b="1" dirty="0">
                <a:latin typeface="Arial" panose="020B0604020202020204" pitchFamily="34" charset="0"/>
              </a:rPr>
              <a:t>(Read Slide)</a:t>
            </a:r>
          </a:p>
          <a:p>
            <a:pPr eaLnBrk="1" hangingPunct="1">
              <a:defRPr/>
            </a:pPr>
            <a:endParaRPr lang="en-US" altLang="en-US" b="1" u="sng" dirty="0">
              <a:latin typeface="Arial" panose="020B0604020202020204" pitchFamily="34" charset="0"/>
            </a:endParaRPr>
          </a:p>
          <a:p>
            <a:pPr eaLnBrk="1" hangingPunct="1">
              <a:defRPr/>
            </a:pPr>
            <a:r>
              <a:rPr lang="en-US" altLang="en-US" b="1" u="sng" dirty="0">
                <a:latin typeface="Arial" panose="020B0604020202020204" pitchFamily="34" charset="0"/>
              </a:rPr>
              <a:t>Text Summary:</a:t>
            </a:r>
            <a:endParaRPr lang="en-US" altLang="en-US" dirty="0">
              <a:latin typeface="Arial" panose="020B0604020202020204" pitchFamily="34" charset="0"/>
            </a:endParaRPr>
          </a:p>
          <a:p>
            <a:pPr marL="171450" indent="-171450" eaLnBrk="1" hangingPunct="1">
              <a:buFont typeface="Arial" panose="020B0604020202020204" pitchFamily="34" charset="0"/>
              <a:buChar char="•"/>
              <a:defRPr/>
            </a:pPr>
            <a:r>
              <a:rPr lang="en-US" altLang="en-US" dirty="0">
                <a:latin typeface="Arial" panose="020B0604020202020204" pitchFamily="34" charset="0"/>
              </a:rPr>
              <a:t>What is ICK?</a:t>
            </a:r>
          </a:p>
          <a:p>
            <a:pPr marL="171450" indent="-171450" eaLnBrk="1" hangingPunct="1">
              <a:buFont typeface="Arial" panose="020B0604020202020204" pitchFamily="34" charset="0"/>
              <a:buChar char="•"/>
              <a:defRPr/>
            </a:pPr>
            <a:r>
              <a:rPr lang="en-US" altLang="en-US" dirty="0">
                <a:latin typeface="Arial" panose="020B0604020202020204" pitchFamily="34" charset="0"/>
              </a:rPr>
              <a:t>ICK refers to the negativity or risk factors in an individual’s life.  ICK includes factors within ourselves, our families, and our environment that make us feel bad and less able to handle challenges. </a:t>
            </a:r>
          </a:p>
          <a:p>
            <a:pPr eaLnBrk="1" hangingPunct="1">
              <a:defRPr/>
            </a:pPr>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pPr eaLnBrk="1" hangingPunct="1">
              <a:defRPr/>
            </a:pPr>
            <a:r>
              <a:rPr lang="en-US" altLang="en-US" b="1" dirty="0">
                <a:latin typeface="Arial" panose="020B0604020202020204" pitchFamily="34" charset="0"/>
              </a:rPr>
              <a:t>(SLIDE 1 of 2)</a:t>
            </a:r>
          </a:p>
          <a:p>
            <a:pPr eaLnBrk="1" hangingPunct="1">
              <a:defRPr/>
            </a:pPr>
            <a:endParaRPr lang="en-US" altLang="en-US" b="1" dirty="0">
              <a:latin typeface="Arial" panose="020B0604020202020204" pitchFamily="34" charset="0"/>
            </a:endParaRPr>
          </a:p>
          <a:p>
            <a:pPr eaLnBrk="1" hangingPunct="1">
              <a:defRPr/>
            </a:pPr>
            <a:r>
              <a:rPr lang="en-US" altLang="en-US" b="1" dirty="0">
                <a:latin typeface="Arial" panose="020B0604020202020204" pitchFamily="34" charset="0"/>
              </a:rPr>
              <a:t>(Read Slide)</a:t>
            </a:r>
          </a:p>
          <a:p>
            <a:pPr eaLnBrk="1" hangingPunct="1">
              <a:defRPr/>
            </a:pPr>
            <a:endParaRPr lang="en-US" altLang="en-US" b="1" dirty="0">
              <a:latin typeface="Arial" panose="020B0604020202020204" pitchFamily="34" charset="0"/>
            </a:endParaRPr>
          </a:p>
          <a:p>
            <a:pPr eaLnBrk="1" hangingPunct="1">
              <a:defRPr/>
            </a:pPr>
            <a:r>
              <a:rPr lang="en-US" altLang="en-US" b="1" u="sng" dirty="0">
                <a:latin typeface="Arial" panose="020B0604020202020204" pitchFamily="34" charset="0"/>
              </a:rPr>
              <a:t>Text Summary:</a:t>
            </a:r>
            <a:endParaRPr lang="en-US" altLang="en-US" dirty="0">
              <a:latin typeface="Arial" panose="020B0604020202020204" pitchFamily="34" charset="0"/>
            </a:endParaRPr>
          </a:p>
          <a:p>
            <a:pPr marL="171450" indent="-171450" eaLnBrk="1" hangingPunct="1">
              <a:buFont typeface="Arial" panose="020B0604020202020204" pitchFamily="34" charset="0"/>
              <a:buChar char="•"/>
              <a:defRPr/>
            </a:pPr>
            <a:r>
              <a:rPr lang="en-US" altLang="en-US" dirty="0">
                <a:latin typeface="Arial" panose="020B0604020202020204" pitchFamily="34" charset="0"/>
              </a:rPr>
              <a:t>When children react to the ICK in their lives, they often FLIP IN or FLIP OUT.</a:t>
            </a:r>
          </a:p>
          <a:p>
            <a:pPr marL="171450" indent="-171450" eaLnBrk="1" hangingPunct="1">
              <a:buFont typeface="Arial" panose="020B0604020202020204" pitchFamily="34" charset="0"/>
              <a:buChar char="•"/>
              <a:defRPr/>
            </a:pPr>
            <a:r>
              <a:rPr lang="en-US" altLang="en-US" dirty="0">
                <a:latin typeface="Arial" panose="020B0604020202020204" pitchFamily="34" charset="0"/>
              </a:rPr>
              <a:t>FLIP INs happen when feelings stay inside and are not expressed.  FLIP OUTs happen when the negative factors children feel on the inside comes out in unhealthy or destructive ways.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u="sng"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230403" name="Rectangle 3"/>
          <p:cNvSpPr>
            <a:spLocks noGrp="1" noChangeArrowheads="1"/>
          </p:cNvSpPr>
          <p:nvPr>
            <p:ph type="body" idx="1"/>
          </p:nvPr>
        </p:nvSpPr>
        <p:spPr/>
        <p:txBody>
          <a:bodyPr/>
          <a:lstStyle/>
          <a:p>
            <a:pPr eaLnBrk="1" hangingPunct="1">
              <a:defRPr/>
            </a:pPr>
            <a:r>
              <a:rPr lang="en-US" altLang="en-US" b="1" dirty="0">
                <a:latin typeface="Arial" panose="020B0604020202020204" pitchFamily="34" charset="0"/>
              </a:rPr>
              <a:t>(Note to Trainer – The “How To” section is made easier by sharing sample lead-in phrases.)</a:t>
            </a:r>
          </a:p>
          <a:p>
            <a:pPr eaLnBrk="1" hangingPunct="1">
              <a:defRPr/>
            </a:pPr>
            <a:endParaRPr lang="en-US" altLang="en-US" b="1" dirty="0">
              <a:latin typeface="Arial" panose="020B0604020202020204" pitchFamily="34" charset="0"/>
            </a:endParaRPr>
          </a:p>
          <a:p>
            <a:pPr eaLnBrk="1" hangingPunct="1">
              <a:defRPr/>
            </a:pPr>
            <a:r>
              <a:rPr lang="en-US" altLang="en-US" b="1" u="sng" dirty="0">
                <a:latin typeface="Arial" panose="020B0604020202020204" pitchFamily="34" charset="0"/>
              </a:rPr>
              <a:t>Additional Comments:</a:t>
            </a:r>
          </a:p>
          <a:p>
            <a:pPr marL="171450" indent="-171450" eaLnBrk="1" hangingPunct="1">
              <a:buFont typeface="Arial" panose="020B0604020202020204" pitchFamily="34" charset="0"/>
              <a:buChar char="•"/>
              <a:defRPr/>
            </a:pPr>
            <a:r>
              <a:rPr lang="en-US" altLang="en-US" dirty="0">
                <a:latin typeface="Arial" panose="020B0604020202020204" pitchFamily="34" charset="0"/>
              </a:rPr>
              <a:t>This slide provides sample lead-in phrases to address a child’s feelings before quickly establishing a limit.  </a:t>
            </a:r>
          </a:p>
          <a:p>
            <a:pPr marL="171450" indent="-171450" eaLnBrk="1" hangingPunct="1">
              <a:buFont typeface="Arial" panose="020B0604020202020204" pitchFamily="34" charset="0"/>
              <a:buChar char="•"/>
              <a:defRPr/>
            </a:pPr>
            <a:r>
              <a:rPr lang="en-US" altLang="en-US" dirty="0">
                <a:latin typeface="Arial" panose="020B0604020202020204" pitchFamily="34" charset="0"/>
              </a:rPr>
              <a:t>While </a:t>
            </a:r>
            <a:r>
              <a:rPr lang="en-US" altLang="en-US" u="sng" dirty="0">
                <a:latin typeface="Arial" panose="020B0604020202020204" pitchFamily="34" charset="0"/>
              </a:rPr>
              <a:t>you</a:t>
            </a:r>
            <a:r>
              <a:rPr lang="en-US" altLang="en-US" dirty="0">
                <a:latin typeface="Arial" panose="020B0604020202020204" pitchFamily="34" charset="0"/>
              </a:rPr>
              <a:t> are the BEST person to come up with a limits lead-in phrase, these may come in handy when you are first learning to do this step.</a:t>
            </a:r>
          </a:p>
          <a:p>
            <a:pPr marL="171450" indent="-171450" eaLnBrk="1" hangingPunct="1">
              <a:buFont typeface="Arial" panose="020B0604020202020204" pitchFamily="34" charset="0"/>
              <a:buChar char="•"/>
              <a:defRPr/>
            </a:pPr>
            <a:r>
              <a:rPr lang="en-US" altLang="en-US" dirty="0">
                <a:latin typeface="Arial" panose="020B0604020202020204" pitchFamily="34" charset="0"/>
              </a:rPr>
              <a:t>Choose some samples you like and make them your own.</a:t>
            </a:r>
          </a:p>
          <a:p>
            <a:pPr eaLnBrk="1" hangingPunct="1">
              <a:defRPr/>
            </a:pPr>
            <a:endParaRPr lang="en-US" altLang="en-US" b="1" dirty="0">
              <a:latin typeface="Arial" panose="020B0604020202020204" pitchFamily="34" charset="0"/>
            </a:endParaRPr>
          </a:p>
          <a:p>
            <a:pPr eaLnBrk="1" hangingPunct="1">
              <a:defRPr/>
            </a:pPr>
            <a:r>
              <a:rPr lang="en-US" altLang="en-US" b="1" dirty="0">
                <a:latin typeface="Arial" panose="020B0604020202020204" pitchFamily="34" charset="0"/>
              </a:rPr>
              <a:t>(Read Slide)</a:t>
            </a:r>
          </a:p>
          <a:p>
            <a:pPr eaLnBrk="1" hangingPunct="1">
              <a:defRPr/>
            </a:pPr>
            <a:endParaRPr lang="en-US" altLang="en-US" dirty="0">
              <a:latin typeface="Arial" panose="020B0604020202020204" pitchFamily="34" charset="0"/>
            </a:endParaRPr>
          </a:p>
          <a:p>
            <a:pPr eaLnBrk="1" hangingPunct="1">
              <a:defRPr/>
            </a:pPr>
            <a:r>
              <a:rPr lang="en-US" altLang="en-US" b="1" u="sng" dirty="0">
                <a:latin typeface="Arial" panose="020B0604020202020204" pitchFamily="34" charset="0"/>
              </a:rPr>
              <a:t>Text Summary:</a:t>
            </a:r>
            <a:endParaRPr lang="en-US" altLang="en-US" dirty="0">
              <a:latin typeface="Arial" panose="020B0604020202020204" pitchFamily="34" charset="0"/>
            </a:endParaRPr>
          </a:p>
          <a:p>
            <a:pPr marL="171450" indent="-171450" eaLnBrk="1" hangingPunct="1">
              <a:buFont typeface="Arial" panose="020B0604020202020204" pitchFamily="34" charset="0"/>
              <a:buChar char="•"/>
              <a:defRPr/>
            </a:pPr>
            <a:r>
              <a:rPr lang="en-US" altLang="en-US" dirty="0">
                <a:latin typeface="Arial" panose="020B0604020202020204" pitchFamily="34" charset="0"/>
              </a:rPr>
              <a:t>“I hear you saying unfriendly words. I wonder if you are feeling _____.  We use friendly words here”    </a:t>
            </a:r>
          </a:p>
          <a:p>
            <a:pPr marL="171450" indent="-171450" eaLnBrk="1" hangingPunct="1">
              <a:buFont typeface="Arial" panose="020B0604020202020204" pitchFamily="34" charset="0"/>
              <a:buChar char="•"/>
              <a:defRPr/>
            </a:pPr>
            <a:r>
              <a:rPr lang="en-US" altLang="en-US" dirty="0">
                <a:latin typeface="Arial" panose="020B0604020202020204" pitchFamily="34" charset="0"/>
              </a:rPr>
              <a:t>“Wow, it really looks like you are feeling _____.  We keep each other safe.”</a:t>
            </a:r>
          </a:p>
          <a:p>
            <a:pPr marL="171450" indent="-171450" eaLnBrk="1" hangingPunct="1">
              <a:buFont typeface="Arial" panose="020B0604020202020204" pitchFamily="34" charset="0"/>
              <a:buChar char="•"/>
              <a:defRPr/>
            </a:pPr>
            <a:r>
              <a:rPr lang="en-US" altLang="en-US" dirty="0">
                <a:latin typeface="Arial" panose="020B0604020202020204" pitchFamily="34" charset="0"/>
              </a:rPr>
              <a:t>“Your body is getting antsy.  Are you feeling nervous?  It’s okay to feel nervous.”</a:t>
            </a:r>
          </a:p>
          <a:p>
            <a:pPr marL="171450" indent="-171450" eaLnBrk="1" hangingPunct="1">
              <a:buFont typeface="Arial" panose="020B0604020202020204" pitchFamily="34" charset="0"/>
              <a:buChar char="•"/>
              <a:defRPr/>
            </a:pPr>
            <a:r>
              <a:rPr lang="en-US" altLang="en-US" dirty="0">
                <a:latin typeface="Arial" panose="020B0604020202020204" pitchFamily="34" charset="0"/>
              </a:rPr>
              <a:t>“I’m so sorry you are feeling so _____.  We use gentle touches here.”</a:t>
            </a:r>
          </a:p>
          <a:p>
            <a:pPr marL="171450" indent="-171450" eaLnBrk="1" hangingPunct="1">
              <a:buFont typeface="Arial" panose="020B0604020202020204" pitchFamily="34" charset="0"/>
              <a:buChar char="•"/>
              <a:defRPr/>
            </a:pPr>
            <a:r>
              <a:rPr lang="en-US" altLang="en-US" dirty="0">
                <a:latin typeface="Arial" panose="020B0604020202020204" pitchFamily="34" charset="0"/>
              </a:rPr>
              <a:t>“I see you are excited about our visitor and you are running in the room.  Our rule is to sit at circle.”</a:t>
            </a:r>
          </a:p>
          <a:p>
            <a:pPr eaLnBrk="1" hangingPunct="1">
              <a:defRPr/>
            </a:pPr>
            <a:endParaRPr lang="en-US" altLang="en-US"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b="1"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endParaRPr lang="en-US"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89983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46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604838"/>
            <a:ext cx="2262188" cy="65103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604838"/>
            <a:ext cx="6637337" cy="6510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0142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604838"/>
            <a:ext cx="9051925" cy="1295400"/>
          </a:xfrm>
        </p:spPr>
        <p:txBody>
          <a:bodyPr/>
          <a:lstStyle/>
          <a:p>
            <a:r>
              <a:rPr lang="en-US"/>
              <a:t>Click to edit Master title style</a:t>
            </a:r>
          </a:p>
        </p:txBody>
      </p:sp>
      <p:sp>
        <p:nvSpPr>
          <p:cNvPr id="3" name="Content Placeholder 2"/>
          <p:cNvSpPr>
            <a:spLocks noGrp="1"/>
          </p:cNvSpPr>
          <p:nvPr>
            <p:ph sz="half" idx="1"/>
          </p:nvPr>
        </p:nvSpPr>
        <p:spPr>
          <a:xfrm>
            <a:off x="503238" y="1985963"/>
            <a:ext cx="4449762" cy="5129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5400" y="1985963"/>
            <a:ext cx="4449763" cy="2487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5400" y="4625975"/>
            <a:ext cx="4449763" cy="248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06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573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2574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sz="half" idx="1"/>
          </p:nvPr>
        </p:nvSpPr>
        <p:spPr>
          <a:xfrm>
            <a:off x="503238" y="1985963"/>
            <a:ext cx="4449762" cy="5129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5963"/>
            <a:ext cx="4449763" cy="5129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320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atin typeface="+mn-lt"/>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149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Tree>
    <p:extLst>
      <p:ext uri="{BB962C8B-B14F-4D97-AF65-F5344CB8AC3E}">
        <p14:creationId xmlns:p14="http://schemas.microsoft.com/office/powerpoint/2010/main" val="218365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atin typeface="+mn-lt"/>
              </a:defRPr>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343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973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3238" y="604838"/>
            <a:ext cx="9051925"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03238" y="1985963"/>
            <a:ext cx="9051925" cy="512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endParaRPr lang="en-US" altLang="en-US" smtClean="0"/>
          </a:p>
        </p:txBody>
      </p:sp>
      <p:grpSp>
        <p:nvGrpSpPr>
          <p:cNvPr id="1028" name="Group 8"/>
          <p:cNvGrpSpPr>
            <a:grpSpLocks/>
          </p:cNvGrpSpPr>
          <p:nvPr userDrawn="1"/>
        </p:nvGrpSpPr>
        <p:grpSpPr bwMode="auto">
          <a:xfrm>
            <a:off x="0" y="0"/>
            <a:ext cx="10058400" cy="7772400"/>
            <a:chOff x="0" y="0"/>
            <a:chExt cx="6336" cy="4896"/>
          </a:xfrm>
        </p:grpSpPr>
        <p:sp>
          <p:nvSpPr>
            <p:cNvPr id="1029" name="Rectangle 9"/>
            <p:cNvSpPr>
              <a:spLocks noChangeArrowheads="1"/>
            </p:cNvSpPr>
            <p:nvPr/>
          </p:nvSpPr>
          <p:spPr bwMode="auto">
            <a:xfrm>
              <a:off x="0" y="4656"/>
              <a:ext cx="6336" cy="240"/>
            </a:xfrm>
            <a:prstGeom prst="rect">
              <a:avLst/>
            </a:prstGeom>
            <a:solidFill>
              <a:srgbClr val="009999"/>
            </a:solidFill>
            <a:ln>
              <a:noFill/>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endParaRPr lang="en-US" altLang="en-US" dirty="0"/>
            </a:p>
          </p:txBody>
        </p:sp>
        <p:sp>
          <p:nvSpPr>
            <p:cNvPr id="1030" name="Rectangle 10"/>
            <p:cNvSpPr>
              <a:spLocks noChangeArrowheads="1"/>
            </p:cNvSpPr>
            <p:nvPr/>
          </p:nvSpPr>
          <p:spPr bwMode="auto">
            <a:xfrm>
              <a:off x="0" y="4464"/>
              <a:ext cx="1920" cy="192"/>
            </a:xfrm>
            <a:prstGeom prst="rect">
              <a:avLst/>
            </a:prstGeom>
            <a:solidFill>
              <a:srgbClr val="9966FF"/>
            </a:solidFill>
            <a:ln>
              <a:noFill/>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endParaRPr lang="en-US" altLang="en-US" dirty="0"/>
            </a:p>
          </p:txBody>
        </p:sp>
        <p:sp>
          <p:nvSpPr>
            <p:cNvPr id="1031" name="Rectangle 11"/>
            <p:cNvSpPr>
              <a:spLocks noChangeArrowheads="1"/>
            </p:cNvSpPr>
            <p:nvPr/>
          </p:nvSpPr>
          <p:spPr bwMode="auto">
            <a:xfrm>
              <a:off x="4080" y="0"/>
              <a:ext cx="2256" cy="192"/>
            </a:xfrm>
            <a:prstGeom prst="rect">
              <a:avLst/>
            </a:prstGeom>
            <a:solidFill>
              <a:srgbClr val="FF9933"/>
            </a:solidFill>
            <a:ln>
              <a:noFill/>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endParaRPr lang="en-US" altLang="en-US" dirty="0"/>
            </a:p>
          </p:txBody>
        </p:sp>
        <p:sp>
          <p:nvSpPr>
            <p:cNvPr id="25612" name="Text Box 12"/>
            <p:cNvSpPr txBox="1">
              <a:spLocks noChangeArrowheads="1"/>
            </p:cNvSpPr>
            <p:nvPr/>
          </p:nvSpPr>
          <p:spPr bwMode="auto">
            <a:xfrm>
              <a:off x="1104" y="4656"/>
              <a:ext cx="4416" cy="212"/>
            </a:xfrm>
            <a:prstGeom prst="rect">
              <a:avLst/>
            </a:prstGeom>
            <a:noFill/>
            <a:ln>
              <a:noFill/>
            </a:ln>
            <a:effectLst/>
          </p:spPr>
          <p:txBody>
            <a:bodyPr>
              <a:spAutoFit/>
            </a:bodyPr>
            <a:lstStyle>
              <a:lvl1pPr defTabSz="1019175">
                <a:defRPr>
                  <a:solidFill>
                    <a:schemeClr val="tx1"/>
                  </a:solidFill>
                  <a:latin typeface="Arial" charset="0"/>
                </a:defRPr>
              </a:lvl1pPr>
              <a:lvl2pPr defTabSz="1019175">
                <a:defRPr>
                  <a:solidFill>
                    <a:schemeClr val="tx1"/>
                  </a:solidFill>
                  <a:latin typeface="Arial" charset="0"/>
                </a:defRPr>
              </a:lvl2pPr>
              <a:lvl3pPr defTabSz="1019175">
                <a:defRPr>
                  <a:solidFill>
                    <a:schemeClr val="tx1"/>
                  </a:solidFill>
                  <a:latin typeface="Arial" charset="0"/>
                </a:defRPr>
              </a:lvl3pPr>
              <a:lvl4pPr defTabSz="1019175">
                <a:defRPr>
                  <a:solidFill>
                    <a:schemeClr val="tx1"/>
                  </a:solidFill>
                  <a:latin typeface="Arial" charset="0"/>
                </a:defRPr>
              </a:lvl4pPr>
              <a:lvl5pPr defTabSz="1019175">
                <a:defRPr>
                  <a:solidFill>
                    <a:schemeClr val="tx1"/>
                  </a:solidFill>
                  <a:latin typeface="Arial" charset="0"/>
                </a:defRPr>
              </a:lvl5pPr>
              <a:lvl6pPr defTabSz="1019175" fontAlgn="base">
                <a:spcBef>
                  <a:spcPct val="0"/>
                </a:spcBef>
                <a:spcAft>
                  <a:spcPct val="0"/>
                </a:spcAft>
                <a:defRPr>
                  <a:solidFill>
                    <a:schemeClr val="tx1"/>
                  </a:solidFill>
                  <a:latin typeface="Arial" charset="0"/>
                </a:defRPr>
              </a:lvl6pPr>
              <a:lvl7pPr defTabSz="1019175" fontAlgn="base">
                <a:spcBef>
                  <a:spcPct val="0"/>
                </a:spcBef>
                <a:spcAft>
                  <a:spcPct val="0"/>
                </a:spcAft>
                <a:defRPr>
                  <a:solidFill>
                    <a:schemeClr val="tx1"/>
                  </a:solidFill>
                  <a:latin typeface="Arial" charset="0"/>
                </a:defRPr>
              </a:lvl7pPr>
              <a:lvl8pPr defTabSz="1019175" fontAlgn="base">
                <a:spcBef>
                  <a:spcPct val="0"/>
                </a:spcBef>
                <a:spcAft>
                  <a:spcPct val="0"/>
                </a:spcAft>
                <a:defRPr>
                  <a:solidFill>
                    <a:schemeClr val="tx1"/>
                  </a:solidFill>
                  <a:latin typeface="Arial" charset="0"/>
                </a:defRPr>
              </a:lvl8pPr>
              <a:lvl9pPr defTabSz="1019175" fontAlgn="base">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1600" dirty="0">
                  <a:solidFill>
                    <a:srgbClr val="FFFFCC"/>
                  </a:solidFill>
                  <a:latin typeface="Minya Nouvelle" pitchFamily="2" charset="0"/>
                </a:rPr>
                <a:t>FLIP IT ® Devereux Center for Resilient Children 2020</a:t>
              </a:r>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defTabSz="1019175" rtl="0" eaLnBrk="0" fontAlgn="base" hangingPunct="0">
        <a:spcBef>
          <a:spcPct val="0"/>
        </a:spcBef>
        <a:spcAft>
          <a:spcPct val="0"/>
        </a:spcAft>
        <a:defRPr sz="4900">
          <a:solidFill>
            <a:schemeClr val="tx2"/>
          </a:solidFill>
          <a:latin typeface="Century Gothic" panose="020B0502020202020204" pitchFamily="34" charset="0"/>
          <a:ea typeface="+mj-ea"/>
          <a:cs typeface="+mj-cs"/>
        </a:defRPr>
      </a:lvl1pPr>
      <a:lvl2pPr algn="ctr" defTabSz="1019175" rtl="0" eaLnBrk="0" fontAlgn="base" hangingPunct="0">
        <a:spcBef>
          <a:spcPct val="0"/>
        </a:spcBef>
        <a:spcAft>
          <a:spcPct val="0"/>
        </a:spcAft>
        <a:defRPr sz="4900">
          <a:solidFill>
            <a:schemeClr val="tx2"/>
          </a:solidFill>
          <a:latin typeface="Century Gothic" panose="020B0502020202020204" pitchFamily="34" charset="0"/>
        </a:defRPr>
      </a:lvl2pPr>
      <a:lvl3pPr algn="ctr" defTabSz="1019175" rtl="0" eaLnBrk="0" fontAlgn="base" hangingPunct="0">
        <a:spcBef>
          <a:spcPct val="0"/>
        </a:spcBef>
        <a:spcAft>
          <a:spcPct val="0"/>
        </a:spcAft>
        <a:defRPr sz="4900">
          <a:solidFill>
            <a:schemeClr val="tx2"/>
          </a:solidFill>
          <a:latin typeface="Century Gothic" panose="020B0502020202020204" pitchFamily="34" charset="0"/>
        </a:defRPr>
      </a:lvl3pPr>
      <a:lvl4pPr algn="ctr" defTabSz="1019175" rtl="0" eaLnBrk="0" fontAlgn="base" hangingPunct="0">
        <a:spcBef>
          <a:spcPct val="0"/>
        </a:spcBef>
        <a:spcAft>
          <a:spcPct val="0"/>
        </a:spcAft>
        <a:defRPr sz="4900">
          <a:solidFill>
            <a:schemeClr val="tx2"/>
          </a:solidFill>
          <a:latin typeface="Century Gothic" panose="020B0502020202020204" pitchFamily="34" charset="0"/>
        </a:defRPr>
      </a:lvl4pPr>
      <a:lvl5pPr algn="ctr" defTabSz="1019175" rtl="0" eaLnBrk="0" fontAlgn="base" hangingPunct="0">
        <a:spcBef>
          <a:spcPct val="0"/>
        </a:spcBef>
        <a:spcAft>
          <a:spcPct val="0"/>
        </a:spcAft>
        <a:defRPr sz="4900">
          <a:solidFill>
            <a:schemeClr val="tx2"/>
          </a:solidFill>
          <a:latin typeface="Century Gothic" panose="020B0502020202020204" pitchFamily="34" charset="0"/>
        </a:defRPr>
      </a:lvl5pPr>
      <a:lvl6pPr marL="457200" algn="ctr" defTabSz="1019175" rtl="0" fontAlgn="base">
        <a:spcBef>
          <a:spcPct val="0"/>
        </a:spcBef>
        <a:spcAft>
          <a:spcPct val="0"/>
        </a:spcAft>
        <a:defRPr sz="4900">
          <a:solidFill>
            <a:schemeClr val="tx2"/>
          </a:solidFill>
          <a:latin typeface="Comic Sans MS" pitchFamily="66" charset="0"/>
        </a:defRPr>
      </a:lvl6pPr>
      <a:lvl7pPr marL="914400" algn="ctr" defTabSz="1019175" rtl="0" fontAlgn="base">
        <a:spcBef>
          <a:spcPct val="0"/>
        </a:spcBef>
        <a:spcAft>
          <a:spcPct val="0"/>
        </a:spcAft>
        <a:defRPr sz="4900">
          <a:solidFill>
            <a:schemeClr val="tx2"/>
          </a:solidFill>
          <a:latin typeface="Comic Sans MS" pitchFamily="66" charset="0"/>
        </a:defRPr>
      </a:lvl7pPr>
      <a:lvl8pPr marL="1371600" algn="ctr" defTabSz="1019175" rtl="0" fontAlgn="base">
        <a:spcBef>
          <a:spcPct val="0"/>
        </a:spcBef>
        <a:spcAft>
          <a:spcPct val="0"/>
        </a:spcAft>
        <a:defRPr sz="4900">
          <a:solidFill>
            <a:schemeClr val="tx2"/>
          </a:solidFill>
          <a:latin typeface="Comic Sans MS" pitchFamily="66" charset="0"/>
        </a:defRPr>
      </a:lvl8pPr>
      <a:lvl9pPr marL="1828800" algn="ctr" defTabSz="1019175" rtl="0" fontAlgn="base">
        <a:spcBef>
          <a:spcPct val="0"/>
        </a:spcBef>
        <a:spcAft>
          <a:spcPct val="0"/>
        </a:spcAft>
        <a:defRPr sz="4900">
          <a:solidFill>
            <a:schemeClr val="tx2"/>
          </a:solidFill>
          <a:latin typeface="Comic Sans MS" pitchFamily="66" charset="0"/>
        </a:defRPr>
      </a:lvl9pPr>
    </p:titleStyle>
    <p:bodyStyle>
      <a:lvl1pPr marL="382588" indent="-382588" algn="l" defTabSz="1019175" rtl="0" eaLnBrk="0" fontAlgn="base" hangingPunct="0">
        <a:spcBef>
          <a:spcPct val="20000"/>
        </a:spcBef>
        <a:spcAft>
          <a:spcPct val="0"/>
        </a:spcAft>
        <a:defRPr sz="3600">
          <a:solidFill>
            <a:schemeClr val="tx1"/>
          </a:solidFill>
          <a:latin typeface="Century Gothic" panose="020B0502020202020204" pitchFamily="34" charset="0"/>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wmf"/></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5.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29.jpeg"/><Relationship Id="rId7"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0.wmf"/><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913" y="1377950"/>
            <a:ext cx="502920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638800"/>
            <a:ext cx="83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5481638"/>
            <a:ext cx="9906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5634038"/>
            <a:ext cx="838200" cy="8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5481638"/>
            <a:ext cx="10398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20" descr="C:\Users\rsperry\Desktop\DCRC_s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33375"/>
            <a:ext cx="576738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1" descr="http://www.rackercenters.org/images/etc/Racker_TealOnWhite_SupPeoDisTa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9013" y="6523038"/>
            <a:ext cx="2474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2794060"/>
            <a:ext cx="10134600" cy="923330"/>
          </a:xfrm>
          <a:prstGeom prst="rect">
            <a:avLst/>
          </a:prstGeom>
          <a:noFill/>
        </p:spPr>
        <p:txBody>
          <a:bodyPr>
            <a:spAutoFit/>
            <a:scene3d>
              <a:camera prst="orthographicFront"/>
              <a:lightRig rig="threePt" dir="t"/>
            </a:scene3d>
            <a:sp3d extrusionH="57150">
              <a:bevelT w="82550" h="38100" prst="coolSlant"/>
            </a:sp3d>
          </a:bodyPr>
          <a:lstStyle/>
          <a:p>
            <a:pPr algn="ctr">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a:t>
            </a:r>
            <a:r>
              <a:rPr lang="en-US" sz="5400" b="1" dirty="0" err="1">
                <a:ln w="6600">
                  <a:solidFill>
                    <a:schemeClr val="accent2"/>
                  </a:solidFill>
                  <a:prstDash val="solid"/>
                </a:ln>
                <a:solidFill>
                  <a:srgbClr val="9999FF"/>
                </a:solidFill>
                <a:effectLst>
                  <a:outerShdw dist="38100" dir="2700000" algn="tl" rotWithShape="0">
                    <a:schemeClr val="accent2"/>
                  </a:outerShdw>
                </a:effectLst>
              </a:rPr>
              <a:t>V</a:t>
            </a:r>
            <a:r>
              <a:rPr lang="en-US" sz="5400" b="1" dirty="0" err="1">
                <a:ln w="6600">
                  <a:solidFill>
                    <a:schemeClr val="accent2"/>
                  </a:solidFill>
                  <a:prstDash val="solid"/>
                </a:ln>
                <a:solidFill>
                  <a:srgbClr val="CC0000"/>
                </a:solidFill>
                <a:effectLst>
                  <a:outerShdw dist="38100" dir="2700000" algn="tl" rotWithShape="0">
                    <a:schemeClr val="accent2"/>
                  </a:outerShdw>
                </a:effectLst>
              </a:rPr>
              <a:t>o</a:t>
            </a:r>
            <a:r>
              <a:rPr lang="en-US" sz="5400" b="1" dirty="0" err="1">
                <a:ln w="6600">
                  <a:solidFill>
                    <a:schemeClr val="accent2"/>
                  </a:solidFill>
                  <a:prstDash val="solid"/>
                </a:ln>
                <a:solidFill>
                  <a:srgbClr val="009999"/>
                </a:solidFill>
                <a:effectLst>
                  <a:outerShdw dist="38100" dir="2700000" algn="tl" rotWithShape="0">
                    <a:schemeClr val="accent2"/>
                  </a:outerShdw>
                </a:effectLst>
              </a:rPr>
              <a:t>l</a:t>
            </a:r>
            <a:r>
              <a:rPr lang="en-US" sz="5400" b="1" dirty="0" err="1">
                <a:ln w="6600">
                  <a:solidFill>
                    <a:schemeClr val="accent2"/>
                  </a:solidFill>
                  <a:prstDash val="solid"/>
                </a:ln>
                <a:solidFill>
                  <a:srgbClr val="FF9933"/>
                </a:solidFill>
                <a:effectLst>
                  <a:outerShdw dist="38100" dir="2700000" algn="tl" rotWithShape="0">
                    <a:schemeClr val="accent2"/>
                  </a:outerShdw>
                </a:effectLst>
              </a:rPr>
              <a:t>t</a:t>
            </a:r>
            <a:r>
              <a:rPr lang="en-US" sz="5400" b="1" dirty="0" err="1">
                <a:ln w="6600">
                  <a:solidFill>
                    <a:schemeClr val="accent2"/>
                  </a:solidFill>
                  <a:prstDash val="solid"/>
                </a:ln>
                <a:solidFill>
                  <a:srgbClr val="FFFFFF"/>
                </a:solidFill>
                <a:effectLst>
                  <a:outerShdw dist="38100" dir="2700000" algn="tl" rotWithShape="0">
                    <a:schemeClr val="accent2"/>
                  </a:outerShdw>
                </a:effectLst>
              </a:rPr>
              <a:t>e</a:t>
            </a:r>
            <a:r>
              <a:rPr lang="en-US" sz="5400" b="1" dirty="0" err="1">
                <a:ln w="6600">
                  <a:solidFill>
                    <a:schemeClr val="accent2"/>
                  </a:solidFill>
                  <a:prstDash val="solid"/>
                </a:ln>
                <a:solidFill>
                  <a:srgbClr val="FFFF00"/>
                </a:solidFill>
                <a:effectLst>
                  <a:outerShdw dist="38100" dir="2700000" algn="tl" rotWithShape="0">
                    <a:schemeClr val="accent2"/>
                  </a:outerShdw>
                </a:effectLst>
              </a:rPr>
              <a:t>a</a:t>
            </a:r>
            <a:r>
              <a:rPr lang="en-US" sz="5400" b="1" dirty="0" err="1">
                <a:ln w="6600">
                  <a:solidFill>
                    <a:schemeClr val="accent2"/>
                  </a:solidFill>
                  <a:prstDash val="solid"/>
                </a:ln>
                <a:solidFill>
                  <a:srgbClr val="00B0F0"/>
                </a:solidFill>
                <a:effectLst>
                  <a:outerShdw dist="38100" dir="2700000" algn="tl" rotWithShape="0">
                    <a:schemeClr val="accent2"/>
                  </a:outerShdw>
                </a:effectLst>
              </a:rPr>
              <a:t>l</a:t>
            </a:r>
            <a:r>
              <a:rPr lang="en-US" sz="5400" b="1" dirty="0" err="1">
                <a:ln w="6600">
                  <a:solidFill>
                    <a:schemeClr val="accent2"/>
                  </a:solidFill>
                  <a:prstDash val="solid"/>
                </a:ln>
                <a:solidFill>
                  <a:srgbClr val="9999FF"/>
                </a:solidFill>
                <a:effectLst>
                  <a:outerShdw dist="38100" dir="2700000" algn="tl" rotWithShape="0">
                    <a:schemeClr val="accent2"/>
                  </a:outerShdw>
                </a:effectLst>
              </a:rPr>
              <a:t>o</a:t>
            </a:r>
            <a:r>
              <a:rPr lang="en-US" sz="5400" b="1" dirty="0">
                <a:ln w="6600">
                  <a:solidFill>
                    <a:schemeClr val="accent2"/>
                  </a:solidFill>
                  <a:prstDash val="solid"/>
                </a:ln>
                <a:solidFill>
                  <a:srgbClr val="FFFFFF"/>
                </a:solidFill>
                <a:effectLst>
                  <a:outerShdw dist="38100" dir="2700000" algn="tl" rotWithShape="0">
                    <a:schemeClr val="accent2"/>
                  </a:outerShdw>
                </a:effectLst>
              </a:rPr>
              <a:t> </a:t>
            </a:r>
            <a:r>
              <a:rPr lang="en-US" sz="5400" b="1" dirty="0" err="1">
                <a:ln w="6600">
                  <a:solidFill>
                    <a:schemeClr val="accent2"/>
                  </a:solidFill>
                  <a:prstDash val="solid"/>
                </a:ln>
                <a:solidFill>
                  <a:srgbClr val="CC0000"/>
                </a:solidFill>
                <a:effectLst>
                  <a:outerShdw dist="38100" dir="2700000" algn="tl" rotWithShape="0">
                    <a:schemeClr val="accent2"/>
                  </a:outerShdw>
                </a:effectLst>
              </a:rPr>
              <a:t>P</a:t>
            </a:r>
            <a:r>
              <a:rPr lang="en-US" sz="5400" b="1" dirty="0" err="1">
                <a:ln w="6600">
                  <a:solidFill>
                    <a:schemeClr val="accent2"/>
                  </a:solidFill>
                  <a:prstDash val="solid"/>
                </a:ln>
                <a:solidFill>
                  <a:srgbClr val="009999"/>
                </a:solidFill>
                <a:effectLst>
                  <a:outerShdw dist="38100" dir="2700000" algn="tl" rotWithShape="0">
                    <a:schemeClr val="accent2"/>
                  </a:outerShdw>
                </a:effectLst>
              </a:rPr>
              <a:t>o</a:t>
            </a:r>
            <a:r>
              <a:rPr lang="en-US" sz="5400" b="1" dirty="0" err="1">
                <a:ln w="6600">
                  <a:solidFill>
                    <a:schemeClr val="accent2"/>
                  </a:solidFill>
                  <a:prstDash val="solid"/>
                </a:ln>
                <a:solidFill>
                  <a:srgbClr val="FF9933"/>
                </a:solidFill>
                <a:effectLst>
                  <a:outerShdw dist="38100" dir="2700000" algn="tl" rotWithShape="0">
                    <a:schemeClr val="accent2"/>
                  </a:outerShdw>
                </a:effectLst>
              </a:rPr>
              <a:t>s</a:t>
            </a:r>
            <a:r>
              <a:rPr lang="en-US" sz="5400" b="1" dirty="0" err="1">
                <a:ln w="6600">
                  <a:solidFill>
                    <a:schemeClr val="accent2"/>
                  </a:solidFill>
                  <a:prstDash val="solid"/>
                </a:ln>
                <a:solidFill>
                  <a:schemeClr val="bg1"/>
                </a:solidFill>
                <a:effectLst>
                  <a:outerShdw dist="38100" dir="2700000" algn="tl" rotWithShape="0">
                    <a:schemeClr val="accent2"/>
                  </a:outerShdw>
                </a:effectLst>
              </a:rPr>
              <a:t>i</a:t>
            </a:r>
            <a:r>
              <a:rPr lang="en-US" sz="5400" b="1" dirty="0" err="1">
                <a:ln w="6600">
                  <a:solidFill>
                    <a:schemeClr val="accent2"/>
                  </a:solidFill>
                  <a:prstDash val="solid"/>
                </a:ln>
                <a:solidFill>
                  <a:srgbClr val="FFFF00"/>
                </a:solidFill>
                <a:effectLst>
                  <a:outerShdw dist="38100" dir="2700000" algn="tl" rotWithShape="0">
                    <a:schemeClr val="accent2"/>
                  </a:outerShdw>
                </a:effectLst>
              </a:rPr>
              <a:t>t</a:t>
            </a:r>
            <a:r>
              <a:rPr lang="en-US" sz="5400" b="1" dirty="0" err="1">
                <a:ln w="6600">
                  <a:solidFill>
                    <a:schemeClr val="accent2"/>
                  </a:solidFill>
                  <a:prstDash val="solid"/>
                </a:ln>
                <a:solidFill>
                  <a:srgbClr val="72AADB"/>
                </a:solidFill>
                <a:effectLst>
                  <a:outerShdw dist="38100" dir="2700000" algn="tl" rotWithShape="0">
                    <a:schemeClr val="accent2"/>
                  </a:outerShdw>
                </a:effectLst>
              </a:rPr>
              <a:t>i</a:t>
            </a:r>
            <a:r>
              <a:rPr lang="en-US" sz="5400" b="1" dirty="0" err="1">
                <a:ln w="6600">
                  <a:solidFill>
                    <a:schemeClr val="accent2"/>
                  </a:solidFill>
                  <a:prstDash val="solid"/>
                </a:ln>
                <a:solidFill>
                  <a:srgbClr val="9999FF"/>
                </a:solidFill>
                <a:effectLst>
                  <a:outerShdw dist="38100" dir="2700000" algn="tl" rotWithShape="0">
                    <a:schemeClr val="accent2"/>
                  </a:outerShdw>
                </a:effectLst>
              </a:rPr>
              <a:t>v</a:t>
            </a:r>
            <a:r>
              <a:rPr lang="en-US" sz="5400" b="1" dirty="0" err="1">
                <a:ln w="6600">
                  <a:solidFill>
                    <a:schemeClr val="accent2"/>
                  </a:solidFill>
                  <a:prstDash val="solid"/>
                </a:ln>
                <a:solidFill>
                  <a:srgbClr val="CC0000"/>
                </a:solidFill>
                <a:effectLst>
                  <a:outerShdw dist="38100" dir="2700000" algn="tl" rotWithShape="0">
                    <a:schemeClr val="accent2"/>
                  </a:outerShdw>
                </a:effectLst>
              </a:rPr>
              <a:t>a</a:t>
            </a:r>
            <a:r>
              <a:rPr lang="en-US" sz="5400" b="1" dirty="0" err="1">
                <a:ln w="6600">
                  <a:solidFill>
                    <a:schemeClr val="accent2"/>
                  </a:solidFill>
                  <a:prstDash val="solid"/>
                </a:ln>
                <a:solidFill>
                  <a:srgbClr val="009999"/>
                </a:solidFill>
                <a:effectLst>
                  <a:outerShdw dist="38100" dir="2700000" algn="tl" rotWithShape="0">
                    <a:schemeClr val="accent2"/>
                  </a:outerShdw>
                </a:effectLst>
              </a:rPr>
              <a:t>m</a:t>
            </a:r>
            <a:r>
              <a:rPr lang="en-US" sz="5400" b="1" dirty="0" err="1">
                <a:ln w="6600">
                  <a:solidFill>
                    <a:schemeClr val="accent2"/>
                  </a:solidFill>
                  <a:prstDash val="solid"/>
                </a:ln>
                <a:solidFill>
                  <a:srgbClr val="FF9933"/>
                </a:solidFill>
                <a:effectLst>
                  <a:outerShdw dist="38100" dir="2700000" algn="tl" rotWithShape="0">
                    <a:schemeClr val="accent2"/>
                  </a:outerShdw>
                </a:effectLst>
              </a:rPr>
              <a:t>e</a:t>
            </a:r>
            <a:r>
              <a:rPr lang="en-US" sz="5400" b="1" dirty="0" err="1">
                <a:ln w="6600">
                  <a:solidFill>
                    <a:schemeClr val="accent2"/>
                  </a:solidFill>
                  <a:prstDash val="solid"/>
                </a:ln>
                <a:solidFill>
                  <a:srgbClr val="FFFFFF"/>
                </a:solidFill>
                <a:effectLst>
                  <a:outerShdw dist="38100" dir="2700000" algn="tl" rotWithShape="0">
                    <a:schemeClr val="accent2"/>
                  </a:outerShdw>
                </a:effectLst>
              </a:rPr>
              <a:t>n</a:t>
            </a:r>
            <a:r>
              <a:rPr lang="en-US" sz="5400" b="1" dirty="0" err="1">
                <a:ln w="6600">
                  <a:solidFill>
                    <a:schemeClr val="accent2"/>
                  </a:solidFill>
                  <a:prstDash val="solid"/>
                </a:ln>
                <a:solidFill>
                  <a:srgbClr val="FFFF00"/>
                </a:solidFill>
                <a:effectLst>
                  <a:outerShdw dist="38100" dir="2700000" algn="tl" rotWithShape="0">
                    <a:schemeClr val="accent2"/>
                  </a:outerShdw>
                </a:effectLst>
              </a:rPr>
              <a:t>t</a:t>
            </a:r>
            <a:r>
              <a:rPr lang="en-US" sz="5400" b="1" dirty="0" err="1">
                <a:ln w="6600">
                  <a:solidFill>
                    <a:schemeClr val="accent2"/>
                  </a:solidFill>
                  <a:prstDash val="solid"/>
                </a:ln>
                <a:solidFill>
                  <a:srgbClr val="72AADB"/>
                </a:solidFill>
                <a:effectLst>
                  <a:outerShdw dist="38100" dir="2700000" algn="tl" rotWithShape="0">
                    <a:schemeClr val="accent2"/>
                  </a:outerShdw>
                </a:effectLst>
              </a:rPr>
              <a:t>e</a:t>
            </a:r>
            <a:r>
              <a:rPr lang="en-US" sz="5400" b="1" dirty="0">
                <a:ln w="6600">
                  <a:solidFill>
                    <a:schemeClr val="accent2"/>
                  </a:solidFill>
                  <a:prstDash val="solid"/>
                </a:ln>
                <a:solidFill>
                  <a:srgbClr val="72AADB"/>
                </a:solidFill>
                <a:effectLst>
                  <a:outerShdw dist="38100" dir="2700000" algn="tl" rotWithShape="0">
                    <a:schemeClr val="accent2"/>
                  </a:outerShdw>
                </a:effectLst>
              </a:rPr>
              <a:t>!</a:t>
            </a:r>
            <a:r>
              <a:rPr lang="en-US" sz="5400" b="1" dirty="0">
                <a:ln w="6600">
                  <a:solidFill>
                    <a:schemeClr val="accent2"/>
                  </a:solidFill>
                  <a:prstDash val="solid"/>
                </a:ln>
                <a:solidFill>
                  <a:srgbClr val="FFFFFF"/>
                </a:solidFill>
                <a:effectLst>
                  <a:outerShdw dist="38100" dir="2700000" algn="tl" rotWithShape="0">
                    <a:schemeClr val="accent2"/>
                  </a:outerShdw>
                </a:effectLst>
              </a:rPr>
              <a:t>)</a:t>
            </a:r>
          </a:p>
        </p:txBody>
      </p:sp>
      <p:sp>
        <p:nvSpPr>
          <p:cNvPr id="4106" name="Rectangle 9"/>
          <p:cNvSpPr>
            <a:spLocks noChangeArrowheads="1"/>
          </p:cNvSpPr>
          <p:nvPr/>
        </p:nvSpPr>
        <p:spPr bwMode="auto">
          <a:xfrm>
            <a:off x="712788" y="3656013"/>
            <a:ext cx="8915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r>
              <a:rPr lang="es-419" altLang="en-US" sz="2400"/>
              <a:t>Cuatro pasos de apoyo para ayudar a niños  a que aprendan sobre sus sentimientos, obtengan autocontrol, y disminuyan los comportamientos desafiantes</a:t>
            </a:r>
            <a:r>
              <a:rPr lang="en-US" altLang="en-US" sz="2400"/>
              <a:t>.</a:t>
            </a:r>
          </a:p>
        </p:txBody>
      </p:sp>
      <p:sp>
        <p:nvSpPr>
          <p:cNvPr id="4107" name="Text Box 13"/>
          <p:cNvSpPr txBox="1">
            <a:spLocks noChangeArrowheads="1"/>
          </p:cNvSpPr>
          <p:nvPr/>
        </p:nvSpPr>
        <p:spPr bwMode="auto">
          <a:xfrm rot="-875110">
            <a:off x="7110413" y="5830888"/>
            <a:ext cx="284797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70" tIns="50935" rIns="101870" bIns="50935">
            <a:spAutoFit/>
          </a:bodyPr>
          <a:lstStyle>
            <a:lvl1pPr defTabSz="1019175">
              <a:spcBef>
                <a:spcPct val="20000"/>
              </a:spcBef>
              <a:defRPr sz="3600">
                <a:solidFill>
                  <a:schemeClr val="tx1"/>
                </a:solidFill>
                <a:latin typeface="Century Gothic" panose="020B0502020202020204" pitchFamily="34" charset="0"/>
              </a:defRPr>
            </a:lvl1pPr>
            <a:lvl2pPr marL="509588" indent="-317500" defTabSz="1019175">
              <a:spcBef>
                <a:spcPct val="20000"/>
              </a:spcBef>
              <a:buChar char="–"/>
              <a:defRPr sz="3100">
                <a:solidFill>
                  <a:schemeClr val="tx1"/>
                </a:solidFill>
                <a:latin typeface="Arial" panose="020B0604020202020204" pitchFamily="34" charset="0"/>
              </a:defRPr>
            </a:lvl2pPr>
            <a:lvl3pPr marL="1019175" indent="-254000" defTabSz="1019175">
              <a:spcBef>
                <a:spcPct val="20000"/>
              </a:spcBef>
              <a:buChar char="•"/>
              <a:defRPr sz="2700">
                <a:solidFill>
                  <a:schemeClr val="tx1"/>
                </a:solidFill>
                <a:latin typeface="Arial" panose="020B0604020202020204" pitchFamily="34" charset="0"/>
              </a:defRPr>
            </a:lvl3pPr>
            <a:lvl4pPr marL="1528763" indent="-254000" defTabSz="1019175">
              <a:spcBef>
                <a:spcPct val="20000"/>
              </a:spcBef>
              <a:buChar char="–"/>
              <a:defRPr sz="2200">
                <a:solidFill>
                  <a:schemeClr val="tx1"/>
                </a:solidFill>
                <a:latin typeface="Arial" panose="020B0604020202020204" pitchFamily="34" charset="0"/>
              </a:defRPr>
            </a:lvl4pPr>
            <a:lvl5pPr marL="2038350" indent="-254000" defTabSz="1019175">
              <a:spcBef>
                <a:spcPct val="20000"/>
              </a:spcBef>
              <a:buChar char="»"/>
              <a:defRPr sz="2200">
                <a:solidFill>
                  <a:schemeClr val="tx1"/>
                </a:solidFill>
                <a:latin typeface="Arial" panose="020B0604020202020204" pitchFamily="34" charset="0"/>
              </a:defRPr>
            </a:lvl5pPr>
            <a:lvl6pPr marL="2495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52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09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67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s-419" altLang="en-US" sz="1600" i="1">
                <a:solidFill>
                  <a:srgbClr val="006666"/>
                </a:solidFill>
              </a:rPr>
              <a:t>Agradecimiento                    especial para</a:t>
            </a:r>
            <a:r>
              <a:rPr lang="en-US" altLang="en-US" sz="1600" i="1">
                <a:solidFill>
                  <a:srgbClr val="006666"/>
                </a:solidFill>
              </a:rPr>
              <a:t>:</a:t>
            </a:r>
          </a:p>
        </p:txBody>
      </p:sp>
      <p:pic>
        <p:nvPicPr>
          <p:cNvPr id="4108"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6650" y="4856163"/>
            <a:ext cx="1541463"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3"/>
          <p:cNvSpPr>
            <a:spLocks noGrp="1" noChangeArrowheads="1"/>
          </p:cNvSpPr>
          <p:nvPr>
            <p:ph type="title"/>
          </p:nvPr>
        </p:nvSpPr>
        <p:spPr/>
        <p:txBody>
          <a:bodyPr/>
          <a:lstStyle/>
          <a:p>
            <a:pPr eaLnBrk="1" hangingPunct="1">
              <a:defRPr/>
            </a:pPr>
            <a:r>
              <a:rPr lang="es-419" altLang="en-US" sz="4000" dirty="0">
                <a:latin typeface="Century Gothic" panose="020B0502020202020204" pitchFamily="34" charset="0"/>
              </a:rPr>
              <a:t/>
            </a:r>
            <a:br>
              <a:rPr lang="es-419" altLang="en-US" sz="4000" dirty="0">
                <a:latin typeface="Century Gothic" panose="020B0502020202020204" pitchFamily="34" charset="0"/>
              </a:rPr>
            </a:br>
            <a:r>
              <a:rPr lang="es-419" altLang="en-US" sz="4000" dirty="0">
                <a:latin typeface="Century Gothic" panose="020B0502020202020204" pitchFamily="34" charset="0"/>
              </a:rPr>
              <a:t>Entendiendo “ICK” </a:t>
            </a:r>
            <a:br>
              <a:rPr lang="es-419" altLang="en-US" sz="4000" dirty="0">
                <a:latin typeface="Century Gothic" panose="020B0502020202020204" pitchFamily="34" charset="0"/>
              </a:rPr>
            </a:br>
            <a:r>
              <a:rPr lang="es-419" altLang="en-US" sz="4000" dirty="0">
                <a:latin typeface="Century Gothic" panose="020B0502020202020204" pitchFamily="34" charset="0"/>
              </a:rPr>
              <a:t>(una forma de disgusto)</a:t>
            </a:r>
            <a:r>
              <a:rPr lang="es-419" altLang="en-US" sz="5400" u="sng" dirty="0"/>
              <a:t/>
            </a:r>
            <a:br>
              <a:rPr lang="es-419" altLang="en-US" sz="5400" u="sng" dirty="0"/>
            </a:br>
            <a:endParaRPr lang="en-US" altLang="en-US" dirty="0">
              <a:latin typeface="Century Gothic" panose="020B0502020202020204" pitchFamily="34" charset="0"/>
            </a:endParaRPr>
          </a:p>
        </p:txBody>
      </p:sp>
      <p:sp>
        <p:nvSpPr>
          <p:cNvPr id="22531" name="Rectangle 4"/>
          <p:cNvSpPr>
            <a:spLocks noGrp="1" noChangeArrowheads="1"/>
          </p:cNvSpPr>
          <p:nvPr>
            <p:ph type="body" idx="1"/>
          </p:nvPr>
        </p:nvSpPr>
        <p:spPr>
          <a:xfrm>
            <a:off x="503238" y="1985963"/>
            <a:ext cx="5195887" cy="5129212"/>
          </a:xfrm>
        </p:spPr>
        <p:txBody>
          <a:bodyPr/>
          <a:lstStyle/>
          <a:p>
            <a:pPr eaLnBrk="1" hangingPunct="1">
              <a:lnSpc>
                <a:spcPct val="90000"/>
              </a:lnSpc>
            </a:pPr>
            <a:r>
              <a:rPr lang="es-419" altLang="en-US" sz="2800" smtClean="0"/>
              <a:t>	ICK se refiere a la negatividad o los factores de riesgo en la vida de un individuo.  “ICK” incluye factores dentro de nosotros mismos, nuestras familias, y nuestros ámbitos, los cuales nos hacen sentir mal y menos capaces de manejar nuestros desafíos.</a:t>
            </a:r>
          </a:p>
          <a:p>
            <a:pPr eaLnBrk="1" hangingPunct="1">
              <a:lnSpc>
                <a:spcPct val="90000"/>
              </a:lnSpc>
            </a:pPr>
            <a:endParaRPr lang="en-US" altLang="en-US" sz="2800" smtClean="0"/>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675" y="2159000"/>
            <a:ext cx="2689225"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533" name="Group 15"/>
          <p:cNvGrpSpPr>
            <a:grpSpLocks/>
          </p:cNvGrpSpPr>
          <p:nvPr/>
        </p:nvGrpSpPr>
        <p:grpSpPr bwMode="auto">
          <a:xfrm>
            <a:off x="0" y="0"/>
            <a:ext cx="10058400" cy="7772400"/>
            <a:chOff x="0" y="0"/>
            <a:chExt cx="6336" cy="4896"/>
          </a:xfrm>
        </p:grpSpPr>
        <p:sp>
          <p:nvSpPr>
            <p:cNvPr id="22543" name="Rectangle 6"/>
            <p:cNvSpPr>
              <a:spLocks noChangeArrowheads="1"/>
            </p:cNvSpPr>
            <p:nvPr/>
          </p:nvSpPr>
          <p:spPr bwMode="auto">
            <a:xfrm>
              <a:off x="0" y="4656"/>
              <a:ext cx="6336" cy="240"/>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2544" name="Rectangle 7"/>
            <p:cNvSpPr>
              <a:spLocks noChangeArrowheads="1"/>
            </p:cNvSpPr>
            <p:nvPr/>
          </p:nvSpPr>
          <p:spPr bwMode="auto">
            <a:xfrm>
              <a:off x="0" y="4464"/>
              <a:ext cx="1920" cy="192"/>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2545" name="Rectangle 8"/>
            <p:cNvSpPr>
              <a:spLocks noChangeArrowheads="1"/>
            </p:cNvSpPr>
            <p:nvPr/>
          </p:nvSpPr>
          <p:spPr bwMode="auto">
            <a:xfrm>
              <a:off x="4080" y="0"/>
              <a:ext cx="2256" cy="192"/>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2546" name="Text Box 9"/>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sp>
          <p:nvSpPr>
            <p:cNvPr id="22547" name="Oval 11"/>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grpSp>
        <p:nvGrpSpPr>
          <p:cNvPr id="22534" name="Group 15"/>
          <p:cNvGrpSpPr>
            <a:grpSpLocks/>
          </p:cNvGrpSpPr>
          <p:nvPr/>
        </p:nvGrpSpPr>
        <p:grpSpPr bwMode="auto">
          <a:xfrm>
            <a:off x="228600" y="6634163"/>
            <a:ext cx="1303338" cy="1066800"/>
            <a:chOff x="228600" y="6634162"/>
            <a:chExt cx="1303337" cy="1066800"/>
          </a:xfrm>
        </p:grpSpPr>
        <p:grpSp>
          <p:nvGrpSpPr>
            <p:cNvPr id="22535" name="Group 16"/>
            <p:cNvGrpSpPr>
              <a:grpSpLocks/>
            </p:cNvGrpSpPr>
            <p:nvPr/>
          </p:nvGrpSpPr>
          <p:grpSpPr bwMode="auto">
            <a:xfrm>
              <a:off x="228600" y="6634162"/>
              <a:ext cx="1303337" cy="1066800"/>
              <a:chOff x="220663" y="6629400"/>
              <a:chExt cx="1303337" cy="1066800"/>
            </a:xfrm>
          </p:grpSpPr>
          <p:grpSp>
            <p:nvGrpSpPr>
              <p:cNvPr id="22537" name="Group 20"/>
              <p:cNvGrpSpPr>
                <a:grpSpLocks/>
              </p:cNvGrpSpPr>
              <p:nvPr/>
            </p:nvGrpSpPr>
            <p:grpSpPr bwMode="auto">
              <a:xfrm>
                <a:off x="220663" y="6629400"/>
                <a:ext cx="1303337" cy="1066800"/>
                <a:chOff x="139" y="4176"/>
                <a:chExt cx="821" cy="672"/>
              </a:xfrm>
            </p:grpSpPr>
            <p:sp>
              <p:nvSpPr>
                <p:cNvPr id="22539" name="Oval 20"/>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22540" name="Group 21"/>
                <p:cNvGrpSpPr>
                  <a:grpSpLocks/>
                </p:cNvGrpSpPr>
                <p:nvPr/>
              </p:nvGrpSpPr>
              <p:grpSpPr bwMode="auto">
                <a:xfrm rot="-590544">
                  <a:off x="139" y="4176"/>
                  <a:ext cx="493" cy="672"/>
                  <a:chOff x="480" y="1248"/>
                  <a:chExt cx="2064" cy="3024"/>
                </a:xfrm>
              </p:grpSpPr>
              <p:sp>
                <p:nvSpPr>
                  <p:cNvPr id="22541" name="Rectangle 22"/>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22542"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2538"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0218">
                <a:off x="227803" y="6638115"/>
                <a:ext cx="734832" cy="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6" name="Text Box 24"/>
            <p:cNvSpPr txBox="1">
              <a:spLocks noChangeArrowheads="1"/>
            </p:cNvSpPr>
            <p:nvPr/>
          </p:nvSpPr>
          <p:spPr bwMode="auto">
            <a:xfrm>
              <a:off x="998537" y="7091362"/>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9</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503238" y="760413"/>
            <a:ext cx="9051925" cy="1295400"/>
          </a:xfrm>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s-419" altLang="en-US" sz="2800" smtClean="0">
                <a:latin typeface="Century Gothic" panose="020B0502020202020204" pitchFamily="34" charset="0"/>
              </a:rPr>
              <a:t>Cuando los niños reaccionan al “ICK” en sus vidas, ellos a menudo “FLIP IN” (VOLTEAN sus sentimientos hacia DENTRO) o “FLIP OUT” (VOLTEAN sus sentimientos hacia AFUERA)</a:t>
            </a:r>
            <a:br>
              <a:rPr lang="es-419" altLang="en-US" sz="2800" smtClean="0">
                <a:latin typeface="Century Gothic" panose="020B0502020202020204" pitchFamily="34" charset="0"/>
              </a:rPr>
            </a:br>
            <a:endParaRPr lang="en-US" altLang="en-US" sz="2800" b="1" smtClean="0">
              <a:latin typeface="Century Gothic" panose="020B0502020202020204" pitchFamily="34" charset="0"/>
            </a:endParaRPr>
          </a:p>
        </p:txBody>
      </p:sp>
      <p:sp>
        <p:nvSpPr>
          <p:cNvPr id="24579" name="Text Box 14"/>
          <p:cNvSpPr txBox="1">
            <a:spLocks noChangeArrowheads="1"/>
          </p:cNvSpPr>
          <p:nvPr/>
        </p:nvSpPr>
        <p:spPr bwMode="auto">
          <a:xfrm>
            <a:off x="1752600" y="7391400"/>
            <a:ext cx="701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2012</a:t>
            </a:r>
          </a:p>
        </p:txBody>
      </p:sp>
      <p:grpSp>
        <p:nvGrpSpPr>
          <p:cNvPr id="24580" name="Group 26"/>
          <p:cNvGrpSpPr>
            <a:grpSpLocks/>
          </p:cNvGrpSpPr>
          <p:nvPr/>
        </p:nvGrpSpPr>
        <p:grpSpPr bwMode="auto">
          <a:xfrm>
            <a:off x="0" y="0"/>
            <a:ext cx="10058400" cy="7772400"/>
            <a:chOff x="0" y="0"/>
            <a:chExt cx="6336" cy="4896"/>
          </a:xfrm>
        </p:grpSpPr>
        <p:pic>
          <p:nvPicPr>
            <p:cNvPr id="2459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1403"/>
              <a:ext cx="3538" cy="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593" name="Group 15"/>
            <p:cNvGrpSpPr>
              <a:grpSpLocks/>
            </p:cNvGrpSpPr>
            <p:nvPr/>
          </p:nvGrpSpPr>
          <p:grpSpPr bwMode="auto">
            <a:xfrm>
              <a:off x="0" y="0"/>
              <a:ext cx="6336" cy="4896"/>
              <a:chOff x="0" y="0"/>
              <a:chExt cx="6336" cy="4896"/>
            </a:xfrm>
          </p:grpSpPr>
          <p:sp>
            <p:nvSpPr>
              <p:cNvPr id="24594" name="Rectangle 16"/>
              <p:cNvSpPr>
                <a:spLocks noChangeArrowheads="1"/>
              </p:cNvSpPr>
              <p:nvPr/>
            </p:nvSpPr>
            <p:spPr bwMode="auto">
              <a:xfrm>
                <a:off x="0" y="4656"/>
                <a:ext cx="6336" cy="240"/>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4595" name="Rectangle 17"/>
              <p:cNvSpPr>
                <a:spLocks noChangeArrowheads="1"/>
              </p:cNvSpPr>
              <p:nvPr/>
            </p:nvSpPr>
            <p:spPr bwMode="auto">
              <a:xfrm>
                <a:off x="0" y="4464"/>
                <a:ext cx="1920" cy="192"/>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4596" name="Rectangle 18"/>
              <p:cNvSpPr>
                <a:spLocks noChangeArrowheads="1"/>
              </p:cNvSpPr>
              <p:nvPr/>
            </p:nvSpPr>
            <p:spPr bwMode="auto">
              <a:xfrm>
                <a:off x="4080" y="0"/>
                <a:ext cx="2256" cy="192"/>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4597" name="Text Box 19"/>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sp>
            <p:nvSpPr>
              <p:cNvPr id="24598" name="Oval 21"/>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grpSp>
      <p:sp>
        <p:nvSpPr>
          <p:cNvPr id="24581" name="Text Box 21"/>
          <p:cNvSpPr txBox="1">
            <a:spLocks noChangeArrowheads="1"/>
          </p:cNvSpPr>
          <p:nvPr/>
        </p:nvSpPr>
        <p:spPr bwMode="auto">
          <a:xfrm>
            <a:off x="1752600" y="5554663"/>
            <a:ext cx="34290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r>
              <a:rPr lang="es-419" altLang="en-US" sz="1600"/>
              <a:t>FLIP INs (VOLTEARSE DENTRO) suceden cuando los sentimientos se quedan dentro y no son expresados. </a:t>
            </a:r>
          </a:p>
        </p:txBody>
      </p:sp>
      <p:sp>
        <p:nvSpPr>
          <p:cNvPr id="24582" name="Text Box 21"/>
          <p:cNvSpPr txBox="1">
            <a:spLocks noChangeArrowheads="1"/>
          </p:cNvSpPr>
          <p:nvPr/>
        </p:nvSpPr>
        <p:spPr bwMode="auto">
          <a:xfrm>
            <a:off x="5310188" y="5505450"/>
            <a:ext cx="3519487"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r>
              <a:rPr lang="es-419" altLang="en-US" sz="1600"/>
              <a:t>FLIP OUTs (VOLTEARSE AFUERA) suceden cuando los factores negativos que los niños sienten por dentro salen y son expresados de manera no sana y destructiva</a:t>
            </a:r>
          </a:p>
        </p:txBody>
      </p:sp>
      <p:grpSp>
        <p:nvGrpSpPr>
          <p:cNvPr id="24583" name="Group 18"/>
          <p:cNvGrpSpPr>
            <a:grpSpLocks/>
          </p:cNvGrpSpPr>
          <p:nvPr/>
        </p:nvGrpSpPr>
        <p:grpSpPr bwMode="auto">
          <a:xfrm>
            <a:off x="228600" y="6634163"/>
            <a:ext cx="1303338" cy="1066800"/>
            <a:chOff x="228600" y="6634162"/>
            <a:chExt cx="1303337" cy="1066800"/>
          </a:xfrm>
        </p:grpSpPr>
        <p:grpSp>
          <p:nvGrpSpPr>
            <p:cNvPr id="24584" name="Group 19"/>
            <p:cNvGrpSpPr>
              <a:grpSpLocks/>
            </p:cNvGrpSpPr>
            <p:nvPr/>
          </p:nvGrpSpPr>
          <p:grpSpPr bwMode="auto">
            <a:xfrm>
              <a:off x="228600" y="6634162"/>
              <a:ext cx="1303337" cy="1066800"/>
              <a:chOff x="220663" y="6629400"/>
              <a:chExt cx="1303337" cy="1066800"/>
            </a:xfrm>
          </p:grpSpPr>
          <p:grpSp>
            <p:nvGrpSpPr>
              <p:cNvPr id="24586" name="Group 20"/>
              <p:cNvGrpSpPr>
                <a:grpSpLocks/>
              </p:cNvGrpSpPr>
              <p:nvPr/>
            </p:nvGrpSpPr>
            <p:grpSpPr bwMode="auto">
              <a:xfrm>
                <a:off x="220663" y="6629400"/>
                <a:ext cx="1303337" cy="1066800"/>
                <a:chOff x="139" y="4176"/>
                <a:chExt cx="821" cy="672"/>
              </a:xfrm>
            </p:grpSpPr>
            <p:sp>
              <p:nvSpPr>
                <p:cNvPr id="24588" name="Oval 23"/>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24589" name="Group 24"/>
                <p:cNvGrpSpPr>
                  <a:grpSpLocks/>
                </p:cNvGrpSpPr>
                <p:nvPr/>
              </p:nvGrpSpPr>
              <p:grpSpPr bwMode="auto">
                <a:xfrm rot="-590544">
                  <a:off x="139" y="4176"/>
                  <a:ext cx="493" cy="672"/>
                  <a:chOff x="480" y="1248"/>
                  <a:chExt cx="2064" cy="3024"/>
                </a:xfrm>
              </p:grpSpPr>
              <p:sp>
                <p:nvSpPr>
                  <p:cNvPr id="24590" name="Rectangle 25"/>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24591"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4587"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0218">
                <a:off x="227803" y="6638115"/>
                <a:ext cx="734832" cy="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5" name="Text Box 24"/>
            <p:cNvSpPr txBox="1">
              <a:spLocks noChangeArrowheads="1"/>
            </p:cNvSpPr>
            <p:nvPr/>
          </p:nvSpPr>
          <p:spPr bwMode="auto">
            <a:xfrm>
              <a:off x="998537" y="7091362"/>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10</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p:txBody>
          <a:bodyPr/>
          <a:lstStyle/>
          <a:p>
            <a:pPr eaLnBrk="1" hangingPunct="1"/>
            <a:r>
              <a:rPr lang="en-US" altLang="en-US" sz="4800" smtClean="0">
                <a:latin typeface="Century Gothic" panose="020B0502020202020204" pitchFamily="34" charset="0"/>
              </a:rPr>
              <a:t>Paso 1 - </a:t>
            </a:r>
            <a:r>
              <a:rPr lang="es-419" altLang="en-US" sz="4800" smtClean="0">
                <a:latin typeface="Century Gothic" panose="020B0502020202020204" pitchFamily="34" charset="0"/>
              </a:rPr>
              <a:t>Sentimientos</a:t>
            </a:r>
            <a:endParaRPr lang="en-US" altLang="en-US" sz="4500" smtClean="0">
              <a:latin typeface="Century Gothic" panose="020B0502020202020204" pitchFamily="34" charset="0"/>
            </a:endParaRPr>
          </a:p>
        </p:txBody>
      </p:sp>
      <p:sp>
        <p:nvSpPr>
          <p:cNvPr id="26627" name="Rectangle 4"/>
          <p:cNvSpPr>
            <a:spLocks noGrp="1" noChangeArrowheads="1"/>
          </p:cNvSpPr>
          <p:nvPr>
            <p:ph type="body" idx="1"/>
          </p:nvPr>
        </p:nvSpPr>
        <p:spPr>
          <a:xfrm>
            <a:off x="4945063" y="2211388"/>
            <a:ext cx="4525962" cy="5129212"/>
          </a:xfrm>
        </p:spPr>
        <p:txBody>
          <a:bodyPr/>
          <a:lstStyle/>
          <a:p>
            <a:pPr eaLnBrk="1" hangingPunct="1"/>
            <a:r>
              <a:rPr lang="es-419" altLang="en-US" sz="2400" smtClean="0"/>
              <a:t>	Comience el proceso de FLIP IT con el </a:t>
            </a:r>
            <a:r>
              <a:rPr lang="es-419" altLang="en-US" sz="2400" b="1" u="sng" smtClean="0"/>
              <a:t>Paso 1 – Sentimientos.</a:t>
            </a:r>
            <a:r>
              <a:rPr lang="es-419" altLang="en-US" sz="2400" smtClean="0"/>
              <a:t>  Hable suavemente con los niños sobre sus sentimientos, y de lo que usted esta viendo y escuchando como resultado de sus emociones.  Ayude a los niños a identificar la raíz de los sentimientos que están causando el comportamiento.</a:t>
            </a:r>
          </a:p>
          <a:p>
            <a:pPr eaLnBrk="1" hangingPunct="1"/>
            <a:endParaRPr lang="en-US" altLang="en-US" sz="2400" smtClean="0"/>
          </a:p>
        </p:txBody>
      </p:sp>
      <p:grpSp>
        <p:nvGrpSpPr>
          <p:cNvPr id="26628" name="Group 23"/>
          <p:cNvGrpSpPr>
            <a:grpSpLocks/>
          </p:cNvGrpSpPr>
          <p:nvPr/>
        </p:nvGrpSpPr>
        <p:grpSpPr bwMode="auto">
          <a:xfrm>
            <a:off x="0" y="0"/>
            <a:ext cx="10058400" cy="7772400"/>
            <a:chOff x="0" y="0"/>
            <a:chExt cx="6336" cy="4896"/>
          </a:xfrm>
        </p:grpSpPr>
        <p:grpSp>
          <p:nvGrpSpPr>
            <p:cNvPr id="26638" name="Group 7"/>
            <p:cNvGrpSpPr>
              <a:grpSpLocks/>
            </p:cNvGrpSpPr>
            <p:nvPr/>
          </p:nvGrpSpPr>
          <p:grpSpPr bwMode="auto">
            <a:xfrm>
              <a:off x="0" y="0"/>
              <a:ext cx="6336" cy="4896"/>
              <a:chOff x="0" y="0"/>
              <a:chExt cx="6336" cy="4896"/>
            </a:xfrm>
          </p:grpSpPr>
          <p:sp>
            <p:nvSpPr>
              <p:cNvPr id="26640" name="Rectangle 8"/>
              <p:cNvSpPr>
                <a:spLocks noChangeArrowheads="1"/>
              </p:cNvSpPr>
              <p:nvPr/>
            </p:nvSpPr>
            <p:spPr bwMode="auto">
              <a:xfrm>
                <a:off x="4080" y="0"/>
                <a:ext cx="2256" cy="192"/>
              </a:xfrm>
              <a:prstGeom prst="rect">
                <a:avLst/>
              </a:prstGeom>
              <a:solidFill>
                <a:srgbClr val="CC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6641" name="Oval 9"/>
              <p:cNvSpPr>
                <a:spLocks noChangeArrowheads="1"/>
              </p:cNvSpPr>
              <p:nvPr/>
            </p:nvSpPr>
            <p:spPr bwMode="auto">
              <a:xfrm>
                <a:off x="5952" y="0"/>
                <a:ext cx="384" cy="384"/>
              </a:xfrm>
              <a:prstGeom prst="ellipse">
                <a:avLst/>
              </a:prstGeom>
              <a:solidFill>
                <a:schemeClr val="bg1"/>
              </a:solidFill>
              <a:ln w="9525">
                <a:solidFill>
                  <a:srgbClr val="CC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sp>
            <p:nvSpPr>
              <p:cNvPr id="26642" name="Rectangle 10"/>
              <p:cNvSpPr>
                <a:spLocks noChangeArrowheads="1"/>
              </p:cNvSpPr>
              <p:nvPr/>
            </p:nvSpPr>
            <p:spPr bwMode="auto">
              <a:xfrm>
                <a:off x="0" y="4656"/>
                <a:ext cx="6336" cy="240"/>
              </a:xfrm>
              <a:prstGeom prst="rect">
                <a:avLst/>
              </a:prstGeom>
              <a:solidFill>
                <a:srgbClr val="CC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6643" name="Rectangle 11"/>
              <p:cNvSpPr>
                <a:spLocks noChangeArrowheads="1"/>
              </p:cNvSpPr>
              <p:nvPr/>
            </p:nvSpPr>
            <p:spPr bwMode="auto">
              <a:xfrm>
                <a:off x="0" y="4464"/>
                <a:ext cx="1920" cy="192"/>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6644" name="Text Box 12"/>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pic>
            <p:nvPicPr>
              <p:cNvPr id="2664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 y="96"/>
                <a:ext cx="19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663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1440"/>
              <a:ext cx="2592" cy="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629" name="Group 17"/>
          <p:cNvGrpSpPr>
            <a:grpSpLocks/>
          </p:cNvGrpSpPr>
          <p:nvPr/>
        </p:nvGrpSpPr>
        <p:grpSpPr bwMode="auto">
          <a:xfrm>
            <a:off x="228600" y="6634163"/>
            <a:ext cx="1303338" cy="1066800"/>
            <a:chOff x="228600" y="6634162"/>
            <a:chExt cx="1303337" cy="1066800"/>
          </a:xfrm>
        </p:grpSpPr>
        <p:grpSp>
          <p:nvGrpSpPr>
            <p:cNvPr id="26630" name="Group 18"/>
            <p:cNvGrpSpPr>
              <a:grpSpLocks/>
            </p:cNvGrpSpPr>
            <p:nvPr/>
          </p:nvGrpSpPr>
          <p:grpSpPr bwMode="auto">
            <a:xfrm>
              <a:off x="228600" y="6634162"/>
              <a:ext cx="1303337" cy="1066800"/>
              <a:chOff x="220663" y="6629400"/>
              <a:chExt cx="1303337" cy="1066800"/>
            </a:xfrm>
          </p:grpSpPr>
          <p:grpSp>
            <p:nvGrpSpPr>
              <p:cNvPr id="26632" name="Group 20"/>
              <p:cNvGrpSpPr>
                <a:grpSpLocks/>
              </p:cNvGrpSpPr>
              <p:nvPr/>
            </p:nvGrpSpPr>
            <p:grpSpPr bwMode="auto">
              <a:xfrm>
                <a:off x="220663" y="6629400"/>
                <a:ext cx="1303337" cy="1066800"/>
                <a:chOff x="139" y="4176"/>
                <a:chExt cx="821" cy="672"/>
              </a:xfrm>
            </p:grpSpPr>
            <p:sp>
              <p:nvSpPr>
                <p:cNvPr id="26634" name="Oval 22"/>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26635" name="Group 23"/>
                <p:cNvGrpSpPr>
                  <a:grpSpLocks/>
                </p:cNvGrpSpPr>
                <p:nvPr/>
              </p:nvGrpSpPr>
              <p:grpSpPr bwMode="auto">
                <a:xfrm rot="-590544">
                  <a:off x="139" y="4176"/>
                  <a:ext cx="493" cy="672"/>
                  <a:chOff x="480" y="1248"/>
                  <a:chExt cx="2064" cy="3024"/>
                </a:xfrm>
              </p:grpSpPr>
              <p:sp>
                <p:nvSpPr>
                  <p:cNvPr id="26636" name="Rectangle 24"/>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26637"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6633"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50218">
                <a:off x="227803" y="6638115"/>
                <a:ext cx="734832" cy="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1" name="Text Box 24"/>
            <p:cNvSpPr txBox="1">
              <a:spLocks noChangeArrowheads="1"/>
            </p:cNvSpPr>
            <p:nvPr/>
          </p:nvSpPr>
          <p:spPr bwMode="auto">
            <a:xfrm>
              <a:off x="998537" y="7091362"/>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13</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19100" y="5786438"/>
            <a:ext cx="9051925" cy="2071687"/>
          </a:xfrm>
        </p:spPr>
        <p:txBody>
          <a:bodyPr/>
          <a:lstStyle/>
          <a:p>
            <a:pPr algn="ctr"/>
            <a:r>
              <a:rPr lang="es-ES" altLang="es-CL" sz="2600" smtClean="0"/>
              <a:t>Si abordamos el comportamiento sin abordar la raíz de los sentimientos, el ICK seguirá creciendo, y el comportamiento negativo volverá a ocurrir.</a:t>
            </a:r>
          </a:p>
        </p:txBody>
      </p:sp>
      <p:grpSp>
        <p:nvGrpSpPr>
          <p:cNvPr id="28675" name="Group 11"/>
          <p:cNvGrpSpPr>
            <a:grpSpLocks/>
          </p:cNvGrpSpPr>
          <p:nvPr/>
        </p:nvGrpSpPr>
        <p:grpSpPr bwMode="auto">
          <a:xfrm>
            <a:off x="0" y="0"/>
            <a:ext cx="10058400" cy="7772400"/>
            <a:chOff x="0" y="0"/>
            <a:chExt cx="6336" cy="4896"/>
          </a:xfrm>
        </p:grpSpPr>
        <p:sp>
          <p:nvSpPr>
            <p:cNvPr id="28693" name="Rectangle 12"/>
            <p:cNvSpPr>
              <a:spLocks noChangeArrowheads="1"/>
            </p:cNvSpPr>
            <p:nvPr/>
          </p:nvSpPr>
          <p:spPr bwMode="auto">
            <a:xfrm>
              <a:off x="4080" y="0"/>
              <a:ext cx="2256" cy="192"/>
            </a:xfrm>
            <a:prstGeom prst="rect">
              <a:avLst/>
            </a:prstGeom>
            <a:solidFill>
              <a:srgbClr val="CC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8694" name="Oval 13"/>
            <p:cNvSpPr>
              <a:spLocks noChangeArrowheads="1"/>
            </p:cNvSpPr>
            <p:nvPr/>
          </p:nvSpPr>
          <p:spPr bwMode="auto">
            <a:xfrm>
              <a:off x="5952" y="0"/>
              <a:ext cx="384" cy="384"/>
            </a:xfrm>
            <a:prstGeom prst="ellipse">
              <a:avLst/>
            </a:prstGeom>
            <a:solidFill>
              <a:schemeClr val="bg1"/>
            </a:solidFill>
            <a:ln w="9525">
              <a:solidFill>
                <a:srgbClr val="CC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sp>
          <p:nvSpPr>
            <p:cNvPr id="28695" name="Rectangle 14"/>
            <p:cNvSpPr>
              <a:spLocks noChangeArrowheads="1"/>
            </p:cNvSpPr>
            <p:nvPr/>
          </p:nvSpPr>
          <p:spPr bwMode="auto">
            <a:xfrm>
              <a:off x="0" y="4656"/>
              <a:ext cx="6336" cy="240"/>
            </a:xfrm>
            <a:prstGeom prst="rect">
              <a:avLst/>
            </a:prstGeom>
            <a:solidFill>
              <a:srgbClr val="CC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8696" name="Rectangle 15"/>
            <p:cNvSpPr>
              <a:spLocks noChangeArrowheads="1"/>
            </p:cNvSpPr>
            <p:nvPr/>
          </p:nvSpPr>
          <p:spPr bwMode="auto">
            <a:xfrm>
              <a:off x="0" y="4464"/>
              <a:ext cx="1920" cy="192"/>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8697" name="Text Box 16"/>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pic>
          <p:nvPicPr>
            <p:cNvPr id="28698"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 y="96"/>
              <a:ext cx="19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676" name="Group 21"/>
          <p:cNvGrpSpPr>
            <a:grpSpLocks/>
          </p:cNvGrpSpPr>
          <p:nvPr/>
        </p:nvGrpSpPr>
        <p:grpSpPr bwMode="auto">
          <a:xfrm>
            <a:off x="228600" y="6634163"/>
            <a:ext cx="1303338" cy="1066800"/>
            <a:chOff x="228600" y="6634162"/>
            <a:chExt cx="1303337" cy="1066800"/>
          </a:xfrm>
        </p:grpSpPr>
        <p:grpSp>
          <p:nvGrpSpPr>
            <p:cNvPr id="28685" name="Group 22"/>
            <p:cNvGrpSpPr>
              <a:grpSpLocks/>
            </p:cNvGrpSpPr>
            <p:nvPr/>
          </p:nvGrpSpPr>
          <p:grpSpPr bwMode="auto">
            <a:xfrm>
              <a:off x="228600" y="6634162"/>
              <a:ext cx="1303337" cy="1066800"/>
              <a:chOff x="220663" y="6629400"/>
              <a:chExt cx="1303337" cy="1066800"/>
            </a:xfrm>
          </p:grpSpPr>
          <p:grpSp>
            <p:nvGrpSpPr>
              <p:cNvPr id="28687" name="Group 24"/>
              <p:cNvGrpSpPr>
                <a:grpSpLocks/>
              </p:cNvGrpSpPr>
              <p:nvPr/>
            </p:nvGrpSpPr>
            <p:grpSpPr bwMode="auto">
              <a:xfrm>
                <a:off x="220663" y="6629400"/>
                <a:ext cx="1303337" cy="1066800"/>
                <a:chOff x="139" y="4176"/>
                <a:chExt cx="821" cy="672"/>
              </a:xfrm>
            </p:grpSpPr>
            <p:sp>
              <p:nvSpPr>
                <p:cNvPr id="28689" name="Oval 26"/>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28690" name="Group 27"/>
                <p:cNvGrpSpPr>
                  <a:grpSpLocks/>
                </p:cNvGrpSpPr>
                <p:nvPr/>
              </p:nvGrpSpPr>
              <p:grpSpPr bwMode="auto">
                <a:xfrm rot="-590544">
                  <a:off x="139" y="4176"/>
                  <a:ext cx="493" cy="672"/>
                  <a:chOff x="480" y="1248"/>
                  <a:chExt cx="2064" cy="3024"/>
                </a:xfrm>
              </p:grpSpPr>
              <p:sp>
                <p:nvSpPr>
                  <p:cNvPr id="28691" name="Rectangle 28"/>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28692"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8688"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0218">
                <a:off x="227803" y="6638115"/>
                <a:ext cx="734832" cy="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86" name="Text Box 24"/>
            <p:cNvSpPr txBox="1">
              <a:spLocks noChangeArrowheads="1"/>
            </p:cNvSpPr>
            <p:nvPr/>
          </p:nvSpPr>
          <p:spPr bwMode="auto">
            <a:xfrm>
              <a:off x="998537" y="7091362"/>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14</a:t>
              </a:r>
            </a:p>
          </p:txBody>
        </p:sp>
      </p:grpSp>
      <p:grpSp>
        <p:nvGrpSpPr>
          <p:cNvPr id="28677" name="Group 15"/>
          <p:cNvGrpSpPr>
            <a:grpSpLocks/>
          </p:cNvGrpSpPr>
          <p:nvPr/>
        </p:nvGrpSpPr>
        <p:grpSpPr bwMode="auto">
          <a:xfrm>
            <a:off x="2133600" y="1030288"/>
            <a:ext cx="5268913" cy="4038600"/>
            <a:chOff x="2208" y="1277"/>
            <a:chExt cx="2381" cy="2157"/>
          </a:xfrm>
        </p:grpSpPr>
        <p:pic>
          <p:nvPicPr>
            <p:cNvPr id="2868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 y="1277"/>
              <a:ext cx="2285" cy="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1" name="WordArt 17"/>
            <p:cNvSpPr>
              <a:spLocks noChangeArrowheads="1" noChangeShapeType="1" noTextEdit="1"/>
            </p:cNvSpPr>
            <p:nvPr/>
          </p:nvSpPr>
          <p:spPr bwMode="auto">
            <a:xfrm rot="1466637">
              <a:off x="3690" y="3180"/>
              <a:ext cx="435" cy="1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cs typeface="Arial" panose="020B0604020202020204" pitchFamily="34" charset="0"/>
                </a:rPr>
                <a:t>Ira</a:t>
              </a:r>
            </a:p>
          </p:txBody>
        </p:sp>
        <p:sp>
          <p:nvSpPr>
            <p:cNvPr id="28682" name="WordArt 18"/>
            <p:cNvSpPr>
              <a:spLocks noChangeArrowheads="1" noChangeShapeType="1" noTextEdit="1"/>
            </p:cNvSpPr>
            <p:nvPr/>
          </p:nvSpPr>
          <p:spPr bwMode="auto">
            <a:xfrm rot="-1262250">
              <a:off x="2208" y="2576"/>
              <a:ext cx="612" cy="1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cs typeface="Arial" panose="020B0604020202020204" pitchFamily="34" charset="0"/>
                </a:rPr>
                <a:t>Tristeza</a:t>
              </a:r>
            </a:p>
          </p:txBody>
        </p:sp>
        <p:sp>
          <p:nvSpPr>
            <p:cNvPr id="28683" name="WordArt 19"/>
            <p:cNvSpPr>
              <a:spLocks noChangeArrowheads="1" noChangeShapeType="1" noTextEdit="1"/>
            </p:cNvSpPr>
            <p:nvPr/>
          </p:nvSpPr>
          <p:spPr bwMode="auto">
            <a:xfrm rot="-621536">
              <a:off x="3662" y="2731"/>
              <a:ext cx="345" cy="14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cs typeface="Arial" panose="020B0604020202020204" pitchFamily="34" charset="0"/>
                </a:rPr>
                <a:t>Miedo</a:t>
              </a:r>
            </a:p>
          </p:txBody>
        </p:sp>
        <p:sp>
          <p:nvSpPr>
            <p:cNvPr id="28684" name="WordArt 20"/>
            <p:cNvSpPr>
              <a:spLocks noChangeArrowheads="1" noChangeShapeType="1" noTextEdit="1"/>
            </p:cNvSpPr>
            <p:nvPr/>
          </p:nvSpPr>
          <p:spPr bwMode="auto">
            <a:xfrm rot="622550">
              <a:off x="2259" y="3267"/>
              <a:ext cx="816" cy="14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cs typeface="Arial" panose="020B0604020202020204" pitchFamily="34" charset="0"/>
                </a:rPr>
                <a:t>Frustración</a:t>
              </a:r>
            </a:p>
          </p:txBody>
        </p:sp>
      </p:grpSp>
      <p:sp>
        <p:nvSpPr>
          <p:cNvPr id="37" name="TextBox 36"/>
          <p:cNvSpPr txBox="1"/>
          <p:nvPr/>
        </p:nvSpPr>
        <p:spPr>
          <a:xfrm>
            <a:off x="3150279" y="962025"/>
            <a:ext cx="3426029" cy="338554"/>
          </a:xfrm>
          <a:prstGeom prst="rect">
            <a:avLst/>
          </a:prstGeom>
          <a:noFill/>
        </p:spPr>
        <p:txBody>
          <a:bodyPr>
            <a:spAutoFit/>
          </a:bodyPr>
          <a:lstStyle/>
          <a:p>
            <a:pPr>
              <a:defRPr/>
            </a:pPr>
            <a:r>
              <a:rPr lang="es-419" sz="1600" b="1" dirty="0">
                <a:ln w="22225">
                  <a:solidFill>
                    <a:srgbClr val="265F2E"/>
                  </a:solidFill>
                  <a:prstDash val="solid"/>
                </a:ln>
                <a:solidFill>
                  <a:srgbClr val="244228"/>
                </a:solidFill>
              </a:rPr>
              <a:t>Comportamiento</a:t>
            </a:r>
          </a:p>
        </p:txBody>
      </p:sp>
      <p:sp>
        <p:nvSpPr>
          <p:cNvPr id="38" name="TextBox 37"/>
          <p:cNvSpPr txBox="1"/>
          <p:nvPr/>
        </p:nvSpPr>
        <p:spPr>
          <a:xfrm>
            <a:off x="3285660" y="3635528"/>
            <a:ext cx="3155266" cy="400110"/>
          </a:xfrm>
          <a:prstGeom prst="rect">
            <a:avLst/>
          </a:prstGeom>
          <a:noFill/>
        </p:spPr>
        <p:txBody>
          <a:bodyPr>
            <a:spAutoFit/>
          </a:bodyPr>
          <a:lstStyle/>
          <a:p>
            <a:pPr>
              <a:defRPr/>
            </a:pPr>
            <a:r>
              <a:rPr lang="es-419" b="1" dirty="0">
                <a:ln w="6600">
                  <a:solidFill>
                    <a:schemeClr val="tx1"/>
                  </a:solidFill>
                  <a:prstDash val="solid"/>
                </a:ln>
                <a:solidFill>
                  <a:srgbClr val="FFFFFF"/>
                </a:solidFill>
                <a:effectLst>
                  <a:outerShdw dist="38100" dir="2700000" algn="tl" rotWithShape="0">
                    <a:schemeClr val="accent2"/>
                  </a:outerShdw>
                </a:effectLst>
              </a:rPr>
              <a:t>Sentimientos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5"/>
          <p:cNvSpPr>
            <a:spLocks noChangeArrowheads="1"/>
          </p:cNvSpPr>
          <p:nvPr/>
        </p:nvSpPr>
        <p:spPr bwMode="auto">
          <a:xfrm>
            <a:off x="503238" y="2073275"/>
            <a:ext cx="9051925" cy="4403725"/>
          </a:xfrm>
          <a:prstGeom prst="wedgeRectCallout">
            <a:avLst>
              <a:gd name="adj1" fmla="val -34727"/>
              <a:gd name="adj2" fmla="val 6297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1870" tIns="50935" rIns="101870" bIns="50935"/>
          <a:lstStyle>
            <a:lvl1pPr defTabSz="1019175">
              <a:spcBef>
                <a:spcPct val="20000"/>
              </a:spcBef>
              <a:defRPr sz="3600">
                <a:solidFill>
                  <a:schemeClr val="tx1"/>
                </a:solidFill>
                <a:latin typeface="Century Gothic" panose="020B0502020202020204" pitchFamily="34" charset="0"/>
              </a:defRPr>
            </a:lvl1pPr>
            <a:lvl2pPr marL="509588" indent="-317500" defTabSz="1019175">
              <a:spcBef>
                <a:spcPct val="20000"/>
              </a:spcBef>
              <a:buChar char="–"/>
              <a:defRPr sz="3100">
                <a:solidFill>
                  <a:schemeClr val="tx1"/>
                </a:solidFill>
                <a:latin typeface="Arial" panose="020B0604020202020204" pitchFamily="34" charset="0"/>
              </a:defRPr>
            </a:lvl2pPr>
            <a:lvl3pPr marL="1019175" indent="-254000" defTabSz="1019175">
              <a:spcBef>
                <a:spcPct val="20000"/>
              </a:spcBef>
              <a:buChar char="•"/>
              <a:defRPr sz="2700">
                <a:solidFill>
                  <a:schemeClr val="tx1"/>
                </a:solidFill>
                <a:latin typeface="Arial" panose="020B0604020202020204" pitchFamily="34" charset="0"/>
              </a:defRPr>
            </a:lvl3pPr>
            <a:lvl4pPr marL="1528763" indent="-254000" defTabSz="1019175">
              <a:spcBef>
                <a:spcPct val="20000"/>
              </a:spcBef>
              <a:buChar char="–"/>
              <a:defRPr sz="2200">
                <a:solidFill>
                  <a:schemeClr val="tx1"/>
                </a:solidFill>
                <a:latin typeface="Arial" panose="020B0604020202020204" pitchFamily="34" charset="0"/>
              </a:defRPr>
            </a:lvl4pPr>
            <a:lvl5pPr marL="2038350" indent="-254000" defTabSz="1019175">
              <a:spcBef>
                <a:spcPct val="20000"/>
              </a:spcBef>
              <a:buChar char="»"/>
              <a:defRPr sz="2200">
                <a:solidFill>
                  <a:schemeClr val="tx1"/>
                </a:solidFill>
                <a:latin typeface="Arial" panose="020B0604020202020204" pitchFamily="34" charset="0"/>
              </a:defRPr>
            </a:lvl5pPr>
            <a:lvl6pPr marL="2495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52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09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67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grpSp>
        <p:nvGrpSpPr>
          <p:cNvPr id="30723" name="Group 6"/>
          <p:cNvGrpSpPr>
            <a:grpSpLocks/>
          </p:cNvGrpSpPr>
          <p:nvPr/>
        </p:nvGrpSpPr>
        <p:grpSpPr bwMode="auto">
          <a:xfrm>
            <a:off x="0" y="0"/>
            <a:ext cx="10058400" cy="7772400"/>
            <a:chOff x="0" y="0"/>
            <a:chExt cx="6336" cy="4896"/>
          </a:xfrm>
        </p:grpSpPr>
        <p:sp>
          <p:nvSpPr>
            <p:cNvPr id="30735" name="Rectangle 7"/>
            <p:cNvSpPr>
              <a:spLocks noChangeArrowheads="1"/>
            </p:cNvSpPr>
            <p:nvPr/>
          </p:nvSpPr>
          <p:spPr bwMode="auto">
            <a:xfrm>
              <a:off x="4080" y="0"/>
              <a:ext cx="2256" cy="192"/>
            </a:xfrm>
            <a:prstGeom prst="rect">
              <a:avLst/>
            </a:prstGeom>
            <a:solidFill>
              <a:srgbClr val="CC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0736" name="Oval 8"/>
            <p:cNvSpPr>
              <a:spLocks noChangeArrowheads="1"/>
            </p:cNvSpPr>
            <p:nvPr/>
          </p:nvSpPr>
          <p:spPr bwMode="auto">
            <a:xfrm>
              <a:off x="5952" y="0"/>
              <a:ext cx="384" cy="384"/>
            </a:xfrm>
            <a:prstGeom prst="ellipse">
              <a:avLst/>
            </a:prstGeom>
            <a:solidFill>
              <a:schemeClr val="bg1"/>
            </a:solidFill>
            <a:ln w="9525">
              <a:solidFill>
                <a:srgbClr val="CC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sp>
          <p:nvSpPr>
            <p:cNvPr id="30737" name="Rectangle 9"/>
            <p:cNvSpPr>
              <a:spLocks noChangeArrowheads="1"/>
            </p:cNvSpPr>
            <p:nvPr/>
          </p:nvSpPr>
          <p:spPr bwMode="auto">
            <a:xfrm>
              <a:off x="0" y="4656"/>
              <a:ext cx="6336" cy="240"/>
            </a:xfrm>
            <a:prstGeom prst="rect">
              <a:avLst/>
            </a:prstGeom>
            <a:solidFill>
              <a:srgbClr val="CC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0738" name="Rectangle 10"/>
            <p:cNvSpPr>
              <a:spLocks noChangeArrowheads="1"/>
            </p:cNvSpPr>
            <p:nvPr/>
          </p:nvSpPr>
          <p:spPr bwMode="auto">
            <a:xfrm>
              <a:off x="0" y="4464"/>
              <a:ext cx="1920" cy="192"/>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0739" name="Text Box 11"/>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pic>
          <p:nvPicPr>
            <p:cNvPr id="3074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 y="96"/>
              <a:ext cx="19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724" name="Rectangle 21"/>
          <p:cNvSpPr>
            <a:spLocks noGrp="1" noChangeArrowheads="1"/>
          </p:cNvSpPr>
          <p:nvPr>
            <p:ph type="body" idx="1"/>
          </p:nvPr>
        </p:nvSpPr>
        <p:spPr>
          <a:xfrm>
            <a:off x="681038" y="2409825"/>
            <a:ext cx="8793162" cy="4084638"/>
          </a:xfrm>
          <a:noFill/>
        </p:spPr>
        <p:txBody>
          <a:bodyPr/>
          <a:lstStyle/>
          <a:p>
            <a:pPr marL="342900" indent="-342900" eaLnBrk="1" hangingPunct="1">
              <a:buFontTx/>
              <a:buChar char="•"/>
            </a:pPr>
            <a:r>
              <a:rPr lang="es-419" altLang="en-US" sz="2000" smtClean="0"/>
              <a:t>“Ya veo que tu estás _____. Me pregunto si te estás sintiendo _____.”</a:t>
            </a:r>
          </a:p>
          <a:p>
            <a:pPr marL="342900" indent="-342900" eaLnBrk="1" hangingPunct="1">
              <a:buFontTx/>
              <a:buChar char="•"/>
            </a:pPr>
            <a:r>
              <a:rPr lang="es-419" altLang="en-US" sz="2000" smtClean="0"/>
              <a:t>“Guau, realmente se ve que te sientes_____.”</a:t>
            </a:r>
          </a:p>
          <a:p>
            <a:pPr marL="342900" indent="-342900" eaLnBrk="1" hangingPunct="1">
              <a:buFontTx/>
              <a:buChar char="•"/>
            </a:pPr>
            <a:r>
              <a:rPr lang="es-419" altLang="en-US" sz="2000" smtClean="0"/>
              <a:t>“Yo note que estás_____  ¿Qué es lo que está sucediendo por dentro?”</a:t>
            </a:r>
          </a:p>
          <a:p>
            <a:pPr marL="342900" indent="-342900" eaLnBrk="1" hangingPunct="1">
              <a:buFontTx/>
              <a:buChar char="•"/>
            </a:pPr>
            <a:r>
              <a:rPr lang="es-419" altLang="en-US" sz="2000" smtClean="0"/>
              <a:t>“Tu cuerpo se esta poniendo ansioso. ¿Te estás sintiendo nervioso?”</a:t>
            </a:r>
          </a:p>
          <a:p>
            <a:pPr marL="342900" indent="-342900" eaLnBrk="1" hangingPunct="1">
              <a:buFontTx/>
              <a:buChar char="•"/>
            </a:pPr>
            <a:r>
              <a:rPr lang="es-419" altLang="en-US" sz="2000" smtClean="0"/>
              <a:t> “Siento mucho que te estés sintiendo tan _____.”</a:t>
            </a:r>
          </a:p>
          <a:p>
            <a:pPr marL="342900" indent="-342900" eaLnBrk="1" hangingPunct="1">
              <a:buFontTx/>
              <a:buChar char="•"/>
            </a:pPr>
            <a:r>
              <a:rPr lang="es-419" altLang="en-US" sz="2000" smtClean="0"/>
              <a:t> “¿Qué es lo que estás sintiendo?” </a:t>
            </a:r>
          </a:p>
          <a:p>
            <a:pPr marL="342900" indent="-342900" eaLnBrk="1" hangingPunct="1">
              <a:buFontTx/>
              <a:buChar char="•"/>
            </a:pPr>
            <a:r>
              <a:rPr lang="es-419" altLang="en-US" sz="2000" smtClean="0"/>
              <a:t>“Señala a la carita que describe como te estás sintiendo.”  </a:t>
            </a:r>
          </a:p>
          <a:p>
            <a:pPr marL="342900" indent="-342900" eaLnBrk="1" hangingPunct="1">
              <a:buFontTx/>
              <a:buChar char="•"/>
            </a:pPr>
            <a:endParaRPr lang="en-US" altLang="en-US" sz="2400" smtClean="0"/>
          </a:p>
        </p:txBody>
      </p:sp>
      <p:sp>
        <p:nvSpPr>
          <p:cNvPr id="30725" name="Rectangle 21"/>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Lst>
        </p:spPr>
        <p:txBody>
          <a:bodyPr/>
          <a:lstStyle/>
          <a:p>
            <a:pPr marL="342900" indent="-342900" eaLnBrk="1" hangingPunct="1">
              <a:spcBef>
                <a:spcPct val="20000"/>
              </a:spcBef>
            </a:pPr>
            <a:r>
              <a:rPr lang="en-US" altLang="en-US" sz="4000" smtClean="0">
                <a:solidFill>
                  <a:schemeClr val="tx1"/>
                </a:solidFill>
                <a:latin typeface="Century Gothic" panose="020B0502020202020204" pitchFamily="34" charset="0"/>
              </a:rPr>
              <a:t>Ejemplos de frases para introducir SENTIMIENTOS:</a:t>
            </a:r>
          </a:p>
        </p:txBody>
      </p:sp>
      <p:grpSp>
        <p:nvGrpSpPr>
          <p:cNvPr id="30726" name="Group 16"/>
          <p:cNvGrpSpPr>
            <a:grpSpLocks/>
          </p:cNvGrpSpPr>
          <p:nvPr/>
        </p:nvGrpSpPr>
        <p:grpSpPr bwMode="auto">
          <a:xfrm>
            <a:off x="228600" y="6634163"/>
            <a:ext cx="1303338" cy="1066800"/>
            <a:chOff x="228600" y="6634162"/>
            <a:chExt cx="1303337" cy="1066800"/>
          </a:xfrm>
        </p:grpSpPr>
        <p:grpSp>
          <p:nvGrpSpPr>
            <p:cNvPr id="30727" name="Group 17"/>
            <p:cNvGrpSpPr>
              <a:grpSpLocks/>
            </p:cNvGrpSpPr>
            <p:nvPr/>
          </p:nvGrpSpPr>
          <p:grpSpPr bwMode="auto">
            <a:xfrm>
              <a:off x="228600" y="6634162"/>
              <a:ext cx="1303337" cy="1066800"/>
              <a:chOff x="220663" y="6629400"/>
              <a:chExt cx="1303337" cy="1066800"/>
            </a:xfrm>
          </p:grpSpPr>
          <p:grpSp>
            <p:nvGrpSpPr>
              <p:cNvPr id="30729" name="Group 19"/>
              <p:cNvGrpSpPr>
                <a:grpSpLocks/>
              </p:cNvGrpSpPr>
              <p:nvPr/>
            </p:nvGrpSpPr>
            <p:grpSpPr bwMode="auto">
              <a:xfrm>
                <a:off x="220663" y="6629400"/>
                <a:ext cx="1303337" cy="1066800"/>
                <a:chOff x="139" y="4176"/>
                <a:chExt cx="821" cy="672"/>
              </a:xfrm>
            </p:grpSpPr>
            <p:sp>
              <p:nvSpPr>
                <p:cNvPr id="30731" name="Oval 21"/>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30732" name="Group 22"/>
                <p:cNvGrpSpPr>
                  <a:grpSpLocks/>
                </p:cNvGrpSpPr>
                <p:nvPr/>
              </p:nvGrpSpPr>
              <p:grpSpPr bwMode="auto">
                <a:xfrm rot="-590544">
                  <a:off x="139" y="4176"/>
                  <a:ext cx="493" cy="672"/>
                  <a:chOff x="480" y="1248"/>
                  <a:chExt cx="2064" cy="3024"/>
                </a:xfrm>
              </p:grpSpPr>
              <p:sp>
                <p:nvSpPr>
                  <p:cNvPr id="30733" name="Rectangle 23"/>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30734"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3073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0218">
                <a:off x="227803" y="6638115"/>
                <a:ext cx="734832" cy="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8" name="Text Box 24"/>
            <p:cNvSpPr txBox="1">
              <a:spLocks noChangeArrowheads="1"/>
            </p:cNvSpPr>
            <p:nvPr/>
          </p:nvSpPr>
          <p:spPr bwMode="auto">
            <a:xfrm>
              <a:off x="998537" y="7091362"/>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17</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p:txBody>
          <a:bodyPr/>
          <a:lstStyle/>
          <a:p>
            <a:pPr eaLnBrk="1" hangingPunct="1"/>
            <a:r>
              <a:rPr lang="en-US" altLang="en-US" sz="4800" smtClean="0">
                <a:latin typeface="Century Gothic" panose="020B0502020202020204" pitchFamily="34" charset="0"/>
              </a:rPr>
              <a:t>Paso 2 - LÍMITES</a:t>
            </a:r>
            <a:endParaRPr lang="en-US" altLang="en-US" sz="4500" smtClean="0">
              <a:latin typeface="Century Gothic" panose="020B0502020202020204" pitchFamily="34" charset="0"/>
            </a:endParaRPr>
          </a:p>
        </p:txBody>
      </p:sp>
      <p:sp>
        <p:nvSpPr>
          <p:cNvPr id="32771" name="Rectangle 4"/>
          <p:cNvSpPr>
            <a:spLocks noGrp="1" noChangeArrowheads="1"/>
          </p:cNvSpPr>
          <p:nvPr>
            <p:ph type="body" idx="1"/>
          </p:nvPr>
        </p:nvSpPr>
        <p:spPr>
          <a:xfrm>
            <a:off x="4778375" y="2124075"/>
            <a:ext cx="4776788" cy="5130800"/>
          </a:xfrm>
        </p:spPr>
        <p:txBody>
          <a:bodyPr/>
          <a:lstStyle/>
          <a:p>
            <a:pPr eaLnBrk="1" hangingPunct="1">
              <a:lnSpc>
                <a:spcPct val="90000"/>
              </a:lnSpc>
            </a:pPr>
            <a:r>
              <a:rPr lang="es-ES" altLang="en-US" sz="2200" smtClean="0"/>
              <a:t>	Una vez que usted haya hablado con el niño sobre lo que este está sintiendo, proceda cuando sea necesario al </a:t>
            </a:r>
            <a:r>
              <a:rPr lang="es-ES" altLang="en-US" sz="2200" b="1" u="sng" smtClean="0"/>
              <a:t>Paso 2 - LIMITES</a:t>
            </a:r>
            <a:r>
              <a:rPr lang="es-ES" altLang="en-US" sz="2200" smtClean="0"/>
              <a:t>. Recuérdele a los niños sobre los límites positivos y las expectativas que usted tiene con respecto a su comportamiento. Límites afectuosos y simples ayudan a rodear a los niños con un sentido de consistencia, seguridad y confianza.</a:t>
            </a:r>
            <a:endParaRPr lang="es-419" altLang="en-US" sz="2200" b="1" u="sng" smtClean="0"/>
          </a:p>
          <a:p>
            <a:pPr eaLnBrk="1" hangingPunct="1">
              <a:lnSpc>
                <a:spcPct val="90000"/>
              </a:lnSpc>
            </a:pPr>
            <a:endParaRPr lang="en-US" altLang="en-US" sz="2200" smtClean="0"/>
          </a:p>
        </p:txBody>
      </p:sp>
      <p:grpSp>
        <p:nvGrpSpPr>
          <p:cNvPr id="32772" name="Group 22"/>
          <p:cNvGrpSpPr>
            <a:grpSpLocks/>
          </p:cNvGrpSpPr>
          <p:nvPr/>
        </p:nvGrpSpPr>
        <p:grpSpPr bwMode="auto">
          <a:xfrm>
            <a:off x="0" y="0"/>
            <a:ext cx="10058400" cy="7772400"/>
            <a:chOff x="0" y="0"/>
            <a:chExt cx="6336" cy="4896"/>
          </a:xfrm>
        </p:grpSpPr>
        <p:grpSp>
          <p:nvGrpSpPr>
            <p:cNvPr id="32782" name="Group 7"/>
            <p:cNvGrpSpPr>
              <a:grpSpLocks/>
            </p:cNvGrpSpPr>
            <p:nvPr/>
          </p:nvGrpSpPr>
          <p:grpSpPr bwMode="auto">
            <a:xfrm>
              <a:off x="0" y="0"/>
              <a:ext cx="6336" cy="4896"/>
              <a:chOff x="0" y="0"/>
              <a:chExt cx="6336" cy="4896"/>
            </a:xfrm>
          </p:grpSpPr>
          <p:sp>
            <p:nvSpPr>
              <p:cNvPr id="32784" name="Rectangle 8"/>
              <p:cNvSpPr>
                <a:spLocks noChangeArrowheads="1"/>
              </p:cNvSpPr>
              <p:nvPr/>
            </p:nvSpPr>
            <p:spPr bwMode="auto">
              <a:xfrm>
                <a:off x="4080" y="0"/>
                <a:ext cx="2256" cy="19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2785" name="Oval 9"/>
              <p:cNvSpPr>
                <a:spLocks noChangeArrowheads="1"/>
              </p:cNvSpPr>
              <p:nvPr/>
            </p:nvSpPr>
            <p:spPr bwMode="auto">
              <a:xfrm>
                <a:off x="5952" y="0"/>
                <a:ext cx="384" cy="384"/>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pic>
            <p:nvPicPr>
              <p:cNvPr id="3278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 y="101"/>
                <a:ext cx="240"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7" name="Rectangle 11"/>
              <p:cNvSpPr>
                <a:spLocks noChangeArrowheads="1"/>
              </p:cNvSpPr>
              <p:nvPr/>
            </p:nvSpPr>
            <p:spPr bwMode="auto">
              <a:xfrm>
                <a:off x="0" y="4656"/>
                <a:ext cx="6336" cy="24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2788" name="Rectangle 12"/>
              <p:cNvSpPr>
                <a:spLocks noChangeArrowheads="1"/>
              </p:cNvSpPr>
              <p:nvPr/>
            </p:nvSpPr>
            <p:spPr bwMode="auto">
              <a:xfrm>
                <a:off x="0" y="4464"/>
                <a:ext cx="1920" cy="19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2789" name="Text Box 13"/>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grpSp>
        <p:pic>
          <p:nvPicPr>
            <p:cNvPr id="3278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344"/>
              <a:ext cx="2784" cy="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773" name="Group 17"/>
          <p:cNvGrpSpPr>
            <a:grpSpLocks/>
          </p:cNvGrpSpPr>
          <p:nvPr/>
        </p:nvGrpSpPr>
        <p:grpSpPr bwMode="auto">
          <a:xfrm>
            <a:off x="228600" y="6634163"/>
            <a:ext cx="1303338" cy="1066800"/>
            <a:chOff x="228600" y="6634162"/>
            <a:chExt cx="1303337" cy="1066800"/>
          </a:xfrm>
        </p:grpSpPr>
        <p:grpSp>
          <p:nvGrpSpPr>
            <p:cNvPr id="32774" name="Group 18"/>
            <p:cNvGrpSpPr>
              <a:grpSpLocks/>
            </p:cNvGrpSpPr>
            <p:nvPr/>
          </p:nvGrpSpPr>
          <p:grpSpPr bwMode="auto">
            <a:xfrm>
              <a:off x="228600" y="6634162"/>
              <a:ext cx="1303337" cy="1066800"/>
              <a:chOff x="220663" y="6629400"/>
              <a:chExt cx="1303337" cy="1066800"/>
            </a:xfrm>
          </p:grpSpPr>
          <p:grpSp>
            <p:nvGrpSpPr>
              <p:cNvPr id="32776" name="Group 20"/>
              <p:cNvGrpSpPr>
                <a:grpSpLocks/>
              </p:cNvGrpSpPr>
              <p:nvPr/>
            </p:nvGrpSpPr>
            <p:grpSpPr bwMode="auto">
              <a:xfrm>
                <a:off x="220663" y="6629400"/>
                <a:ext cx="1303337" cy="1066800"/>
                <a:chOff x="139" y="4176"/>
                <a:chExt cx="821" cy="672"/>
              </a:xfrm>
            </p:grpSpPr>
            <p:sp>
              <p:nvSpPr>
                <p:cNvPr id="32778" name="Oval 22"/>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32779" name="Group 23"/>
                <p:cNvGrpSpPr>
                  <a:grpSpLocks/>
                </p:cNvGrpSpPr>
                <p:nvPr/>
              </p:nvGrpSpPr>
              <p:grpSpPr bwMode="auto">
                <a:xfrm rot="-590544">
                  <a:off x="139" y="4176"/>
                  <a:ext cx="493" cy="672"/>
                  <a:chOff x="480" y="1248"/>
                  <a:chExt cx="2064" cy="3024"/>
                </a:xfrm>
              </p:grpSpPr>
              <p:sp>
                <p:nvSpPr>
                  <p:cNvPr id="32780" name="Rectangle 24"/>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32781"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32777"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50218">
                <a:off x="227803" y="6638115"/>
                <a:ext cx="734832" cy="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5" name="Text Box 24"/>
            <p:cNvSpPr txBox="1">
              <a:spLocks noChangeArrowheads="1"/>
            </p:cNvSpPr>
            <p:nvPr/>
          </p:nvSpPr>
          <p:spPr bwMode="auto">
            <a:xfrm>
              <a:off x="998537" y="7091362"/>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23</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ext Box 8"/>
          <p:cNvSpPr txBox="1">
            <a:spLocks noChangeArrowheads="1"/>
          </p:cNvSpPr>
          <p:nvPr/>
        </p:nvSpPr>
        <p:spPr bwMode="auto">
          <a:xfrm>
            <a:off x="381000" y="4572000"/>
            <a:ext cx="9388475"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70" tIns="50935" rIns="101870" bIns="50935">
            <a:spAutoFit/>
          </a:bodyPr>
          <a:lstStyle>
            <a:lvl1pPr defTabSz="1019175">
              <a:spcBef>
                <a:spcPct val="20000"/>
              </a:spcBef>
              <a:defRPr sz="3600">
                <a:solidFill>
                  <a:schemeClr val="tx1"/>
                </a:solidFill>
                <a:latin typeface="Century Gothic" panose="020B0502020202020204" pitchFamily="34" charset="0"/>
              </a:defRPr>
            </a:lvl1pPr>
            <a:lvl2pPr marL="509588" indent="-317500" defTabSz="1019175">
              <a:spcBef>
                <a:spcPct val="20000"/>
              </a:spcBef>
              <a:buChar char="–"/>
              <a:defRPr sz="3100">
                <a:solidFill>
                  <a:schemeClr val="tx1"/>
                </a:solidFill>
                <a:latin typeface="Arial" panose="020B0604020202020204" pitchFamily="34" charset="0"/>
              </a:defRPr>
            </a:lvl2pPr>
            <a:lvl3pPr marL="1019175" indent="-254000" defTabSz="1019175">
              <a:spcBef>
                <a:spcPct val="20000"/>
              </a:spcBef>
              <a:buChar char="•"/>
              <a:defRPr sz="2700">
                <a:solidFill>
                  <a:schemeClr val="tx1"/>
                </a:solidFill>
                <a:latin typeface="Arial" panose="020B0604020202020204" pitchFamily="34" charset="0"/>
              </a:defRPr>
            </a:lvl3pPr>
            <a:lvl4pPr marL="1528763" indent="-254000" defTabSz="1019175">
              <a:spcBef>
                <a:spcPct val="20000"/>
              </a:spcBef>
              <a:buChar char="–"/>
              <a:defRPr sz="2200">
                <a:solidFill>
                  <a:schemeClr val="tx1"/>
                </a:solidFill>
                <a:latin typeface="Arial" panose="020B0604020202020204" pitchFamily="34" charset="0"/>
              </a:defRPr>
            </a:lvl4pPr>
            <a:lvl5pPr marL="2038350" indent="-254000" defTabSz="1019175">
              <a:spcBef>
                <a:spcPct val="20000"/>
              </a:spcBef>
              <a:buChar char="»"/>
              <a:defRPr sz="2200">
                <a:solidFill>
                  <a:schemeClr val="tx1"/>
                </a:solidFill>
                <a:latin typeface="Arial" panose="020B0604020202020204" pitchFamily="34" charset="0"/>
              </a:defRPr>
            </a:lvl5pPr>
            <a:lvl6pPr marL="2495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52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09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67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r>
              <a:rPr lang="es-ES" altLang="es-CL" sz="2400"/>
              <a:t>Los límites pueden ayudar a guiar a los niños hacia comportamientos y opciones saludables, seguros y positivos. Los límites amorosos les dicen a los niños lo que usted espera, lo que es aceptable y cómo mantenerse a salvo (por ejemplo, "Mantenemos conduciendo nuestros autos en el suelo" o "Nos mantenemos seguros unos a otros").</a:t>
            </a:r>
          </a:p>
        </p:txBody>
      </p:sp>
      <p:grpSp>
        <p:nvGrpSpPr>
          <p:cNvPr id="34819" name="Group 22"/>
          <p:cNvGrpSpPr>
            <a:grpSpLocks/>
          </p:cNvGrpSpPr>
          <p:nvPr/>
        </p:nvGrpSpPr>
        <p:grpSpPr bwMode="auto">
          <a:xfrm>
            <a:off x="0" y="0"/>
            <a:ext cx="10058400" cy="7772400"/>
            <a:chOff x="0" y="0"/>
            <a:chExt cx="6336" cy="4896"/>
          </a:xfrm>
        </p:grpSpPr>
        <p:pic>
          <p:nvPicPr>
            <p:cNvPr id="348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288"/>
              <a:ext cx="5069" cy="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824" name="Group 10"/>
            <p:cNvGrpSpPr>
              <a:grpSpLocks/>
            </p:cNvGrpSpPr>
            <p:nvPr/>
          </p:nvGrpSpPr>
          <p:grpSpPr bwMode="auto">
            <a:xfrm>
              <a:off x="0" y="0"/>
              <a:ext cx="6336" cy="4896"/>
              <a:chOff x="0" y="0"/>
              <a:chExt cx="6336" cy="4896"/>
            </a:xfrm>
          </p:grpSpPr>
          <p:sp>
            <p:nvSpPr>
              <p:cNvPr id="34825" name="Rectangle 11"/>
              <p:cNvSpPr>
                <a:spLocks noChangeArrowheads="1"/>
              </p:cNvSpPr>
              <p:nvPr/>
            </p:nvSpPr>
            <p:spPr bwMode="auto">
              <a:xfrm>
                <a:off x="4080" y="0"/>
                <a:ext cx="2256" cy="19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4826" name="Oval 12"/>
              <p:cNvSpPr>
                <a:spLocks noChangeArrowheads="1"/>
              </p:cNvSpPr>
              <p:nvPr/>
            </p:nvSpPr>
            <p:spPr bwMode="auto">
              <a:xfrm>
                <a:off x="5952" y="0"/>
                <a:ext cx="384" cy="384"/>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pic>
            <p:nvPicPr>
              <p:cNvPr id="3482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 y="101"/>
                <a:ext cx="240"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8" name="Rectangle 14"/>
              <p:cNvSpPr>
                <a:spLocks noChangeArrowheads="1"/>
              </p:cNvSpPr>
              <p:nvPr/>
            </p:nvSpPr>
            <p:spPr bwMode="auto">
              <a:xfrm>
                <a:off x="0" y="4656"/>
                <a:ext cx="6336" cy="24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4829" name="Rectangle 15"/>
              <p:cNvSpPr>
                <a:spLocks noChangeArrowheads="1"/>
              </p:cNvSpPr>
              <p:nvPr/>
            </p:nvSpPr>
            <p:spPr bwMode="auto">
              <a:xfrm>
                <a:off x="0" y="4464"/>
                <a:ext cx="1920" cy="19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4830" name="Text Box 16"/>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sp>
            <p:nvSpPr>
              <p:cNvPr id="34831" name="Oval 17"/>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34832" name="Group 18"/>
              <p:cNvGrpSpPr>
                <a:grpSpLocks/>
              </p:cNvGrpSpPr>
              <p:nvPr/>
            </p:nvGrpSpPr>
            <p:grpSpPr bwMode="auto">
              <a:xfrm rot="-590544">
                <a:off x="139" y="4176"/>
                <a:ext cx="493" cy="672"/>
                <a:chOff x="480" y="1248"/>
                <a:chExt cx="2064" cy="3024"/>
              </a:xfrm>
            </p:grpSpPr>
            <p:sp>
              <p:nvSpPr>
                <p:cNvPr id="34833" name="Rectangle 19"/>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34834"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34820" name="Text Box 21"/>
          <p:cNvSpPr txBox="1">
            <a:spLocks noChangeArrowheads="1"/>
          </p:cNvSpPr>
          <p:nvPr/>
        </p:nvSpPr>
        <p:spPr bwMode="auto">
          <a:xfrm>
            <a:off x="914400" y="70866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24</a:t>
            </a:r>
          </a:p>
        </p:txBody>
      </p:sp>
      <p:sp>
        <p:nvSpPr>
          <p:cNvPr id="34821" name="TextBox 1"/>
          <p:cNvSpPr txBox="1">
            <a:spLocks noChangeArrowheads="1"/>
          </p:cNvSpPr>
          <p:nvPr/>
        </p:nvSpPr>
        <p:spPr bwMode="auto">
          <a:xfrm rot="-1007660">
            <a:off x="3014663" y="858838"/>
            <a:ext cx="2508250" cy="1724025"/>
          </a:xfrm>
          <a:prstGeom prst="rect">
            <a:avLst/>
          </a:prstGeom>
          <a:solidFill>
            <a:srgbClr val="F8DB6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buFont typeface="Arial" panose="020B0604020202020204" pitchFamily="34" charset="0"/>
              <a:buChar char="•"/>
            </a:pPr>
            <a:r>
              <a:rPr lang="es-419" altLang="es-CL" sz="1500"/>
              <a:t>Nosotros nos mantenemos seguros.</a:t>
            </a:r>
          </a:p>
          <a:p>
            <a:pPr>
              <a:buFont typeface="Arial" panose="020B0604020202020204" pitchFamily="34" charset="0"/>
              <a:buChar char="•"/>
            </a:pPr>
            <a:r>
              <a:rPr lang="es-419" altLang="es-CL" sz="1500"/>
              <a:t>Nosotros nos mantenemos seguros os unos a los otros.</a:t>
            </a:r>
          </a:p>
          <a:p>
            <a:pPr>
              <a:buFont typeface="Arial" panose="020B0604020202020204" pitchFamily="34" charset="0"/>
              <a:buChar char="•"/>
            </a:pPr>
            <a:r>
              <a:rPr lang="es-419" altLang="es-CL" sz="1500"/>
              <a:t>Nosotros mantenemos nuestras cosas seguras</a:t>
            </a:r>
            <a:r>
              <a:rPr lang="en-US" altLang="es-CL" sz="1600"/>
              <a:t>.</a:t>
            </a:r>
          </a:p>
        </p:txBody>
      </p:sp>
      <p:sp>
        <p:nvSpPr>
          <p:cNvPr id="18" name="TextBox 17"/>
          <p:cNvSpPr txBox="1"/>
          <p:nvPr/>
        </p:nvSpPr>
        <p:spPr>
          <a:xfrm rot="425214">
            <a:off x="6321425" y="1316038"/>
            <a:ext cx="2563813" cy="1939925"/>
          </a:xfrm>
          <a:prstGeom prst="rect">
            <a:avLst/>
          </a:prstGeom>
          <a:solidFill>
            <a:srgbClr val="FAE5B2"/>
          </a:solidFill>
        </p:spPr>
        <p:txBody>
          <a:bodyPr>
            <a:spAutoFit/>
          </a:bodyPr>
          <a:lstStyle/>
          <a:p>
            <a:pPr marL="169863" indent="-169863">
              <a:buFont typeface="Arial" panose="020B0604020202020204" pitchFamily="34" charset="0"/>
              <a:buChar char="•"/>
              <a:defRPr/>
            </a:pPr>
            <a:endParaRPr lang="es-419" sz="1500"/>
          </a:p>
          <a:p>
            <a:pPr marL="169863" indent="-169863">
              <a:buFont typeface="Arial" panose="020B0604020202020204" pitchFamily="34" charset="0"/>
              <a:buChar char="•"/>
              <a:defRPr/>
            </a:pPr>
            <a:r>
              <a:rPr lang="es-419" sz="1500"/>
              <a:t>Utilizamos toques gentiles.</a:t>
            </a:r>
          </a:p>
          <a:p>
            <a:pPr marL="169863" indent="-169863">
              <a:buFont typeface="Arial" panose="020B0604020202020204" pitchFamily="34" charset="0"/>
              <a:buChar char="•"/>
              <a:defRPr/>
            </a:pPr>
            <a:r>
              <a:rPr lang="es-419" sz="1500"/>
              <a:t>Utilizamos palabras amistosas.</a:t>
            </a:r>
          </a:p>
          <a:p>
            <a:pPr marL="169863" indent="-169863">
              <a:buFont typeface="Arial" panose="020B0604020202020204" pitchFamily="34" charset="0"/>
              <a:buChar char="•"/>
              <a:defRPr/>
            </a:pPr>
            <a:r>
              <a:rPr lang="es-419" sz="1500"/>
              <a:t>Escogemos opciones seguras.</a:t>
            </a:r>
          </a:p>
          <a:p>
            <a:pPr>
              <a:defRPr/>
            </a:pPr>
            <a:endParaRPr lang="es-419" sz="15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5"/>
          <p:cNvSpPr>
            <a:spLocks noChangeArrowheads="1"/>
          </p:cNvSpPr>
          <p:nvPr/>
        </p:nvSpPr>
        <p:spPr bwMode="auto">
          <a:xfrm>
            <a:off x="503238" y="2073275"/>
            <a:ext cx="9051925" cy="4403725"/>
          </a:xfrm>
          <a:prstGeom prst="wedgeRectCallout">
            <a:avLst>
              <a:gd name="adj1" fmla="val -35356"/>
              <a:gd name="adj2" fmla="val 5980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1870" tIns="50935" rIns="101870" bIns="50935"/>
          <a:lstStyle>
            <a:lvl1pPr defTabSz="1019175">
              <a:spcBef>
                <a:spcPct val="20000"/>
              </a:spcBef>
              <a:defRPr sz="3600">
                <a:solidFill>
                  <a:schemeClr val="tx1"/>
                </a:solidFill>
                <a:latin typeface="Century Gothic" panose="020B0502020202020204" pitchFamily="34" charset="0"/>
              </a:defRPr>
            </a:lvl1pPr>
            <a:lvl2pPr marL="509588" indent="-317500" defTabSz="1019175">
              <a:spcBef>
                <a:spcPct val="20000"/>
              </a:spcBef>
              <a:buChar char="–"/>
              <a:defRPr sz="3100">
                <a:solidFill>
                  <a:schemeClr val="tx1"/>
                </a:solidFill>
                <a:latin typeface="Arial" panose="020B0604020202020204" pitchFamily="34" charset="0"/>
              </a:defRPr>
            </a:lvl2pPr>
            <a:lvl3pPr marL="1019175" indent="-254000" defTabSz="1019175">
              <a:spcBef>
                <a:spcPct val="20000"/>
              </a:spcBef>
              <a:buChar char="•"/>
              <a:defRPr sz="2700">
                <a:solidFill>
                  <a:schemeClr val="tx1"/>
                </a:solidFill>
                <a:latin typeface="Arial" panose="020B0604020202020204" pitchFamily="34" charset="0"/>
              </a:defRPr>
            </a:lvl3pPr>
            <a:lvl4pPr marL="1528763" indent="-254000" defTabSz="1019175">
              <a:spcBef>
                <a:spcPct val="20000"/>
              </a:spcBef>
              <a:buChar char="–"/>
              <a:defRPr sz="2200">
                <a:solidFill>
                  <a:schemeClr val="tx1"/>
                </a:solidFill>
                <a:latin typeface="Arial" panose="020B0604020202020204" pitchFamily="34" charset="0"/>
              </a:defRPr>
            </a:lvl4pPr>
            <a:lvl5pPr marL="2038350" indent="-254000" defTabSz="1019175">
              <a:spcBef>
                <a:spcPct val="20000"/>
              </a:spcBef>
              <a:buChar char="»"/>
              <a:defRPr sz="2200">
                <a:solidFill>
                  <a:schemeClr val="tx1"/>
                </a:solidFill>
                <a:latin typeface="Arial" panose="020B0604020202020204" pitchFamily="34" charset="0"/>
              </a:defRPr>
            </a:lvl5pPr>
            <a:lvl6pPr marL="2495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52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09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67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sp>
        <p:nvSpPr>
          <p:cNvPr id="36867" name="Rectangle 3"/>
          <p:cNvSpPr>
            <a:spLocks noGrp="1" noChangeArrowheads="1"/>
          </p:cNvSpPr>
          <p:nvPr>
            <p:ph type="title"/>
          </p:nvPr>
        </p:nvSpPr>
        <p:spPr/>
        <p:txBody>
          <a:bodyPr/>
          <a:lstStyle/>
          <a:p>
            <a:pPr eaLnBrk="1" hangingPunct="1"/>
            <a:r>
              <a:rPr lang="es-419" altLang="en-US" sz="3600" smtClean="0">
                <a:latin typeface="Century Gothic" panose="020B0502020202020204" pitchFamily="34" charset="0"/>
              </a:rPr>
              <a:t/>
            </a:r>
            <a:br>
              <a:rPr lang="es-419" altLang="en-US" sz="3600" smtClean="0">
                <a:latin typeface="Century Gothic" panose="020B0502020202020204" pitchFamily="34" charset="0"/>
              </a:rPr>
            </a:br>
            <a:r>
              <a:rPr lang="es-419" altLang="en-US" sz="3600" smtClean="0">
                <a:latin typeface="Century Gothic" panose="020B0502020202020204" pitchFamily="34" charset="0"/>
              </a:rPr>
              <a:t>Ejemplos de frases para introducir Sentimientos + LIMITES:</a:t>
            </a:r>
            <a:br>
              <a:rPr lang="es-419" altLang="en-US" sz="3600" smtClean="0">
                <a:latin typeface="Century Gothic" panose="020B0502020202020204" pitchFamily="34" charset="0"/>
              </a:rPr>
            </a:br>
            <a:endParaRPr lang="en-US" altLang="en-US" sz="3600" smtClean="0">
              <a:latin typeface="Century Gothic" panose="020B0502020202020204" pitchFamily="34" charset="0"/>
            </a:endParaRPr>
          </a:p>
        </p:txBody>
      </p:sp>
      <p:sp>
        <p:nvSpPr>
          <p:cNvPr id="227332" name="Rectangle 4"/>
          <p:cNvSpPr>
            <a:spLocks noGrp="1" noChangeArrowheads="1"/>
          </p:cNvSpPr>
          <p:nvPr>
            <p:ph type="body" idx="1"/>
          </p:nvPr>
        </p:nvSpPr>
        <p:spPr>
          <a:xfrm>
            <a:off x="503238" y="2159000"/>
            <a:ext cx="9051925" cy="5129213"/>
          </a:xfrm>
        </p:spPr>
        <p:txBody>
          <a:bodyPr/>
          <a:lstStyle/>
          <a:p>
            <a:pPr marL="457200" indent="-457200" eaLnBrk="1" hangingPunct="1">
              <a:buFont typeface="Arial" panose="020B0604020202020204" pitchFamily="34" charset="0"/>
              <a:buChar char="•"/>
              <a:defRPr/>
            </a:pPr>
            <a:r>
              <a:rPr lang="es-ES" sz="2200" dirty="0"/>
              <a:t>"Te escuche diciendo palabras hostiles. Me pregunto si te estás sintiendo_________. Nosotros aquí usamos palabras amigables.“</a:t>
            </a:r>
          </a:p>
          <a:p>
            <a:pPr eaLnBrk="1" hangingPunct="1">
              <a:buFontTx/>
              <a:buChar char="•"/>
              <a:defRPr/>
            </a:pPr>
            <a:r>
              <a:rPr lang="es-ES" sz="2200" dirty="0"/>
              <a:t>"Guau, realmente se ve que tú te estás sintiendo_______. Nosotros nos mantenemos seguros."</a:t>
            </a:r>
            <a:r>
              <a:rPr lang="en-US" altLang="en-US" sz="2200" dirty="0"/>
              <a:t> </a:t>
            </a:r>
          </a:p>
          <a:p>
            <a:pPr eaLnBrk="1" hangingPunct="1">
              <a:buFontTx/>
              <a:buChar char="•"/>
              <a:defRPr/>
            </a:pPr>
            <a:r>
              <a:rPr lang="es-419" altLang="en-US" sz="2200" dirty="0"/>
              <a:t>“Tu cuerpo se esta poniendo ansioso. ¿Te estás sintiendo nervioso? Está bien sentirse nervioso.”</a:t>
            </a:r>
          </a:p>
          <a:p>
            <a:pPr eaLnBrk="1" hangingPunct="1">
              <a:buFontTx/>
              <a:buChar char="•"/>
              <a:defRPr/>
            </a:pPr>
            <a:r>
              <a:rPr lang="es-419" altLang="en-US" sz="2200" dirty="0"/>
              <a:t> “Siento mucho que te estés sintiendo tan _____. Nosotros utilizamos toques suaves aquí.”</a:t>
            </a:r>
          </a:p>
          <a:p>
            <a:pPr eaLnBrk="1" hangingPunct="1">
              <a:buFontTx/>
              <a:buChar char="•"/>
              <a:defRPr/>
            </a:pPr>
            <a:r>
              <a:rPr lang="es-419" altLang="en-US" sz="2200" dirty="0"/>
              <a:t>“Veo que estas emocionado(a) con nuestra visita, y estás corriendo alrededor del cuarto.  Nuestra regla es la de sentarnos en un círculo.”</a:t>
            </a:r>
          </a:p>
          <a:p>
            <a:pPr eaLnBrk="1" hangingPunct="1">
              <a:lnSpc>
                <a:spcPct val="90000"/>
              </a:lnSpc>
              <a:buFontTx/>
              <a:buChar char="•"/>
              <a:defRPr/>
            </a:pPr>
            <a:endParaRPr lang="en-US" altLang="en-US" sz="2200" dirty="0"/>
          </a:p>
        </p:txBody>
      </p:sp>
      <p:grpSp>
        <p:nvGrpSpPr>
          <p:cNvPr id="36869" name="Group 7"/>
          <p:cNvGrpSpPr>
            <a:grpSpLocks/>
          </p:cNvGrpSpPr>
          <p:nvPr/>
        </p:nvGrpSpPr>
        <p:grpSpPr bwMode="auto">
          <a:xfrm>
            <a:off x="0" y="0"/>
            <a:ext cx="10058400" cy="7772400"/>
            <a:chOff x="0" y="0"/>
            <a:chExt cx="6336" cy="4896"/>
          </a:xfrm>
        </p:grpSpPr>
        <p:sp>
          <p:nvSpPr>
            <p:cNvPr id="36879" name="Rectangle 8"/>
            <p:cNvSpPr>
              <a:spLocks noChangeArrowheads="1"/>
            </p:cNvSpPr>
            <p:nvPr/>
          </p:nvSpPr>
          <p:spPr bwMode="auto">
            <a:xfrm>
              <a:off x="4080" y="0"/>
              <a:ext cx="2256" cy="19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6880" name="Oval 9"/>
            <p:cNvSpPr>
              <a:spLocks noChangeArrowheads="1"/>
            </p:cNvSpPr>
            <p:nvPr/>
          </p:nvSpPr>
          <p:spPr bwMode="auto">
            <a:xfrm>
              <a:off x="5952" y="0"/>
              <a:ext cx="384" cy="384"/>
            </a:xfrm>
            <a:prstGeom prst="ellipse">
              <a:avLst/>
            </a:prstGeom>
            <a:solidFill>
              <a:schemeClr val="bg1"/>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pic>
          <p:nvPicPr>
            <p:cNvPr id="3688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 y="101"/>
              <a:ext cx="240"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82" name="Rectangle 11"/>
            <p:cNvSpPr>
              <a:spLocks noChangeArrowheads="1"/>
            </p:cNvSpPr>
            <p:nvPr/>
          </p:nvSpPr>
          <p:spPr bwMode="auto">
            <a:xfrm>
              <a:off x="0" y="4656"/>
              <a:ext cx="6336" cy="24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6883" name="Rectangle 12"/>
            <p:cNvSpPr>
              <a:spLocks noChangeArrowheads="1"/>
            </p:cNvSpPr>
            <p:nvPr/>
          </p:nvSpPr>
          <p:spPr bwMode="auto">
            <a:xfrm>
              <a:off x="0" y="4464"/>
              <a:ext cx="1920" cy="19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6884" name="Text Box 13"/>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grpSp>
      <p:grpSp>
        <p:nvGrpSpPr>
          <p:cNvPr id="36870" name="Group 16"/>
          <p:cNvGrpSpPr>
            <a:grpSpLocks/>
          </p:cNvGrpSpPr>
          <p:nvPr/>
        </p:nvGrpSpPr>
        <p:grpSpPr bwMode="auto">
          <a:xfrm>
            <a:off x="228600" y="6634163"/>
            <a:ext cx="1303338" cy="1066800"/>
            <a:chOff x="228600" y="6634162"/>
            <a:chExt cx="1303337" cy="1066800"/>
          </a:xfrm>
        </p:grpSpPr>
        <p:grpSp>
          <p:nvGrpSpPr>
            <p:cNvPr id="36871" name="Group 17"/>
            <p:cNvGrpSpPr>
              <a:grpSpLocks/>
            </p:cNvGrpSpPr>
            <p:nvPr/>
          </p:nvGrpSpPr>
          <p:grpSpPr bwMode="auto">
            <a:xfrm>
              <a:off x="228600" y="6634162"/>
              <a:ext cx="1303337" cy="1066800"/>
              <a:chOff x="220663" y="6629400"/>
              <a:chExt cx="1303337" cy="1066800"/>
            </a:xfrm>
          </p:grpSpPr>
          <p:grpSp>
            <p:nvGrpSpPr>
              <p:cNvPr id="36873" name="Group 19"/>
              <p:cNvGrpSpPr>
                <a:grpSpLocks/>
              </p:cNvGrpSpPr>
              <p:nvPr/>
            </p:nvGrpSpPr>
            <p:grpSpPr bwMode="auto">
              <a:xfrm>
                <a:off x="220663" y="6629400"/>
                <a:ext cx="1303337" cy="1066800"/>
                <a:chOff x="139" y="4176"/>
                <a:chExt cx="821" cy="672"/>
              </a:xfrm>
            </p:grpSpPr>
            <p:sp>
              <p:nvSpPr>
                <p:cNvPr id="36875" name="Oval 21"/>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36876" name="Group 22"/>
                <p:cNvGrpSpPr>
                  <a:grpSpLocks/>
                </p:cNvGrpSpPr>
                <p:nvPr/>
              </p:nvGrpSpPr>
              <p:grpSpPr bwMode="auto">
                <a:xfrm rot="-590544">
                  <a:off x="139" y="4176"/>
                  <a:ext cx="493" cy="672"/>
                  <a:chOff x="480" y="1248"/>
                  <a:chExt cx="2064" cy="3024"/>
                </a:xfrm>
              </p:grpSpPr>
              <p:sp>
                <p:nvSpPr>
                  <p:cNvPr id="36877" name="Rectangle 23"/>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36878"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3687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0218">
                <a:off x="227803" y="6638115"/>
                <a:ext cx="734832" cy="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2" name="Text Box 24"/>
            <p:cNvSpPr txBox="1">
              <a:spLocks noChangeArrowheads="1"/>
            </p:cNvSpPr>
            <p:nvPr/>
          </p:nvSpPr>
          <p:spPr bwMode="auto">
            <a:xfrm>
              <a:off x="998537" y="7091362"/>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27</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p:txBody>
          <a:bodyPr/>
          <a:lstStyle/>
          <a:p>
            <a:pPr eaLnBrk="1" hangingPunct="1"/>
            <a:r>
              <a:rPr lang="en-US" altLang="en-US" sz="4800" smtClean="0">
                <a:latin typeface="Century Gothic" panose="020B0502020202020204" pitchFamily="34" charset="0"/>
              </a:rPr>
              <a:t>Paso 3 - </a:t>
            </a:r>
            <a:r>
              <a:rPr lang="es-419" altLang="en-US" sz="4800" smtClean="0">
                <a:latin typeface="Century Gothic" panose="020B0502020202020204" pitchFamily="34" charset="0"/>
              </a:rPr>
              <a:t>Preguntas</a:t>
            </a:r>
            <a:endParaRPr lang="en-US" altLang="en-US" sz="4500" smtClean="0">
              <a:latin typeface="Century Gothic" panose="020B0502020202020204" pitchFamily="34" charset="0"/>
            </a:endParaRPr>
          </a:p>
        </p:txBody>
      </p:sp>
      <p:sp>
        <p:nvSpPr>
          <p:cNvPr id="38915" name="Rectangle 4"/>
          <p:cNvSpPr>
            <a:spLocks noGrp="1" noChangeArrowheads="1"/>
          </p:cNvSpPr>
          <p:nvPr>
            <p:ph type="body" idx="1"/>
          </p:nvPr>
        </p:nvSpPr>
        <p:spPr>
          <a:xfrm>
            <a:off x="4860925" y="2109788"/>
            <a:ext cx="4694238" cy="5129212"/>
          </a:xfrm>
        </p:spPr>
        <p:txBody>
          <a:bodyPr/>
          <a:lstStyle/>
          <a:p>
            <a:pPr eaLnBrk="1" hangingPunct="1">
              <a:lnSpc>
                <a:spcPct val="90000"/>
              </a:lnSpc>
            </a:pPr>
            <a:r>
              <a:rPr lang="es-419" altLang="en-US" sz="2200" smtClean="0"/>
              <a:t>	Una vez que haya hablado con el niño sobre sentimientos y límites, avance hacia el </a:t>
            </a:r>
            <a:r>
              <a:rPr lang="es-419" altLang="en-US" sz="2200" b="1" u="sng" smtClean="0"/>
              <a:t> </a:t>
            </a:r>
            <a:r>
              <a:rPr lang="en-US" altLang="en-US" sz="2200" b="1" u="sng" smtClean="0"/>
              <a:t>Paso 3 – PREGUNTAS</a:t>
            </a:r>
            <a:r>
              <a:rPr lang="en-US" altLang="en-US" sz="2200" smtClean="0"/>
              <a:t>. </a:t>
            </a:r>
            <a:r>
              <a:rPr lang="es-ES" altLang="en-US" sz="2200" smtClean="0"/>
              <a:t>Aliente a los niños a pensar sobre las soluciones para sus desafíos. Haga preguntas que promuevan las habilidades para resolver problemas y las de sobrellevar las cosas sanamente. Las preguntas invitan a los niños a pensar, aprender y a obtener autocontrol.</a:t>
            </a:r>
            <a:endParaRPr lang="es-419" altLang="en-US" sz="2200" b="1" u="sng" smtClean="0"/>
          </a:p>
          <a:p>
            <a:pPr eaLnBrk="1" hangingPunct="1">
              <a:lnSpc>
                <a:spcPct val="90000"/>
              </a:lnSpc>
            </a:pPr>
            <a:endParaRPr lang="en-US" altLang="en-US" sz="2200" smtClean="0"/>
          </a:p>
        </p:txBody>
      </p:sp>
      <p:grpSp>
        <p:nvGrpSpPr>
          <p:cNvPr id="38916" name="Group 20"/>
          <p:cNvGrpSpPr>
            <a:grpSpLocks/>
          </p:cNvGrpSpPr>
          <p:nvPr/>
        </p:nvGrpSpPr>
        <p:grpSpPr bwMode="auto">
          <a:xfrm>
            <a:off x="0" y="0"/>
            <a:ext cx="10058400" cy="7772400"/>
            <a:chOff x="0" y="0"/>
            <a:chExt cx="6336" cy="4896"/>
          </a:xfrm>
        </p:grpSpPr>
        <p:grpSp>
          <p:nvGrpSpPr>
            <p:cNvPr id="38919" name="Group 6"/>
            <p:cNvGrpSpPr>
              <a:grpSpLocks/>
            </p:cNvGrpSpPr>
            <p:nvPr/>
          </p:nvGrpSpPr>
          <p:grpSpPr bwMode="auto">
            <a:xfrm>
              <a:off x="0" y="0"/>
              <a:ext cx="6336" cy="4896"/>
              <a:chOff x="0" y="0"/>
              <a:chExt cx="6336" cy="4896"/>
            </a:xfrm>
          </p:grpSpPr>
          <p:sp>
            <p:nvSpPr>
              <p:cNvPr id="38921" name="Rectangle 7"/>
              <p:cNvSpPr>
                <a:spLocks noChangeArrowheads="1"/>
              </p:cNvSpPr>
              <p:nvPr/>
            </p:nvSpPr>
            <p:spPr bwMode="auto">
              <a:xfrm>
                <a:off x="4080" y="0"/>
                <a:ext cx="2256" cy="192"/>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8922" name="Oval 8"/>
              <p:cNvSpPr>
                <a:spLocks noChangeArrowheads="1"/>
              </p:cNvSpPr>
              <p:nvPr/>
            </p:nvSpPr>
            <p:spPr bwMode="auto">
              <a:xfrm>
                <a:off x="5952" y="0"/>
                <a:ext cx="384" cy="384"/>
              </a:xfrm>
              <a:prstGeom prst="ellipse">
                <a:avLst/>
              </a:prstGeom>
              <a:solidFill>
                <a:schemeClr val="bg1"/>
              </a:soli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sp>
            <p:nvSpPr>
              <p:cNvPr id="38923" name="Rectangle 9"/>
              <p:cNvSpPr>
                <a:spLocks noChangeArrowheads="1"/>
              </p:cNvSpPr>
              <p:nvPr/>
            </p:nvSpPr>
            <p:spPr bwMode="auto">
              <a:xfrm>
                <a:off x="0" y="4656"/>
                <a:ext cx="6336" cy="24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8924" name="Rectangle 10"/>
              <p:cNvSpPr>
                <a:spLocks noChangeArrowheads="1"/>
              </p:cNvSpPr>
              <p:nvPr/>
            </p:nvSpPr>
            <p:spPr bwMode="auto">
              <a:xfrm>
                <a:off x="0" y="4464"/>
                <a:ext cx="1920" cy="192"/>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8925" name="Text Box 11"/>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sp>
            <p:nvSpPr>
              <p:cNvPr id="38926" name="Oval 12"/>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38927" name="Rectangle 14"/>
              <p:cNvSpPr>
                <a:spLocks noChangeArrowheads="1"/>
              </p:cNvSpPr>
              <p:nvPr/>
            </p:nvSpPr>
            <p:spPr bwMode="auto">
              <a:xfrm rot="-590544">
                <a:off x="163" y="4184"/>
                <a:ext cx="470" cy="66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38928"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 y="99"/>
                <a:ext cx="240"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892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296"/>
              <a:ext cx="2832" cy="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917" name="Text Box 19"/>
          <p:cNvSpPr txBox="1">
            <a:spLocks noChangeArrowheads="1"/>
          </p:cNvSpPr>
          <p:nvPr/>
        </p:nvSpPr>
        <p:spPr bwMode="auto">
          <a:xfrm>
            <a:off x="914400" y="70866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33-34</a:t>
            </a:r>
          </a:p>
        </p:txBody>
      </p:sp>
      <p:pic>
        <p:nvPicPr>
          <p:cNvPr id="38918"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0218">
            <a:off x="230188" y="6672263"/>
            <a:ext cx="7350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427038" y="5392738"/>
            <a:ext cx="9304337"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70" tIns="50935" rIns="101870" bIns="50935">
            <a:spAutoFit/>
          </a:bodyPr>
          <a:lstStyle>
            <a:lvl1pPr defTabSz="1019175">
              <a:spcBef>
                <a:spcPct val="20000"/>
              </a:spcBef>
              <a:defRPr sz="3600">
                <a:solidFill>
                  <a:schemeClr val="tx1"/>
                </a:solidFill>
                <a:latin typeface="Century Gothic" panose="020B0502020202020204" pitchFamily="34" charset="0"/>
              </a:defRPr>
            </a:lvl1pPr>
            <a:lvl2pPr marL="509588" indent="-317500" defTabSz="1019175">
              <a:spcBef>
                <a:spcPct val="20000"/>
              </a:spcBef>
              <a:buChar char="–"/>
              <a:defRPr sz="3100">
                <a:solidFill>
                  <a:schemeClr val="tx1"/>
                </a:solidFill>
                <a:latin typeface="Arial" panose="020B0604020202020204" pitchFamily="34" charset="0"/>
              </a:defRPr>
            </a:lvl2pPr>
            <a:lvl3pPr marL="1019175" indent="-254000" defTabSz="1019175">
              <a:spcBef>
                <a:spcPct val="20000"/>
              </a:spcBef>
              <a:buChar char="•"/>
              <a:defRPr sz="2700">
                <a:solidFill>
                  <a:schemeClr val="tx1"/>
                </a:solidFill>
                <a:latin typeface="Arial" panose="020B0604020202020204" pitchFamily="34" charset="0"/>
              </a:defRPr>
            </a:lvl3pPr>
            <a:lvl4pPr marL="1528763" indent="-254000" defTabSz="1019175">
              <a:spcBef>
                <a:spcPct val="20000"/>
              </a:spcBef>
              <a:buChar char="–"/>
              <a:defRPr sz="2200">
                <a:solidFill>
                  <a:schemeClr val="tx1"/>
                </a:solidFill>
                <a:latin typeface="Arial" panose="020B0604020202020204" pitchFamily="34" charset="0"/>
              </a:defRPr>
            </a:lvl4pPr>
            <a:lvl5pPr marL="2038350" indent="-254000" defTabSz="1019175">
              <a:spcBef>
                <a:spcPct val="20000"/>
              </a:spcBef>
              <a:buChar char="»"/>
              <a:defRPr sz="2200">
                <a:solidFill>
                  <a:schemeClr val="tx1"/>
                </a:solidFill>
                <a:latin typeface="Arial" panose="020B0604020202020204" pitchFamily="34" charset="0"/>
              </a:defRPr>
            </a:lvl5pPr>
            <a:lvl6pPr marL="2495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52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09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67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r>
              <a:rPr lang="es-ES" altLang="es-CL" sz="2500"/>
              <a:t>Con el fin de ayudar a los niños a aprender a pensar y hacerle frente a los momentos desafiantes, debemos darles la oportunidad de resolver el problema por su cuenta.</a:t>
            </a:r>
          </a:p>
        </p:txBody>
      </p:sp>
      <p:grpSp>
        <p:nvGrpSpPr>
          <p:cNvPr id="40963" name="Group 19"/>
          <p:cNvGrpSpPr>
            <a:grpSpLocks/>
          </p:cNvGrpSpPr>
          <p:nvPr/>
        </p:nvGrpSpPr>
        <p:grpSpPr bwMode="auto">
          <a:xfrm>
            <a:off x="0" y="0"/>
            <a:ext cx="10058400" cy="7772400"/>
            <a:chOff x="0" y="0"/>
            <a:chExt cx="6336" cy="4896"/>
          </a:xfrm>
        </p:grpSpPr>
        <p:pic>
          <p:nvPicPr>
            <p:cNvPr id="409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288"/>
              <a:ext cx="4848" cy="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967" name="Group 6"/>
            <p:cNvGrpSpPr>
              <a:grpSpLocks/>
            </p:cNvGrpSpPr>
            <p:nvPr/>
          </p:nvGrpSpPr>
          <p:grpSpPr bwMode="auto">
            <a:xfrm>
              <a:off x="0" y="0"/>
              <a:ext cx="6336" cy="4896"/>
              <a:chOff x="0" y="0"/>
              <a:chExt cx="6336" cy="4896"/>
            </a:xfrm>
          </p:grpSpPr>
          <p:sp>
            <p:nvSpPr>
              <p:cNvPr id="40968" name="Rectangle 7"/>
              <p:cNvSpPr>
                <a:spLocks noChangeArrowheads="1"/>
              </p:cNvSpPr>
              <p:nvPr/>
            </p:nvSpPr>
            <p:spPr bwMode="auto">
              <a:xfrm>
                <a:off x="4080" y="0"/>
                <a:ext cx="2256" cy="192"/>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0969" name="Oval 8"/>
              <p:cNvSpPr>
                <a:spLocks noChangeArrowheads="1"/>
              </p:cNvSpPr>
              <p:nvPr/>
            </p:nvSpPr>
            <p:spPr bwMode="auto">
              <a:xfrm>
                <a:off x="5952" y="0"/>
                <a:ext cx="384" cy="384"/>
              </a:xfrm>
              <a:prstGeom prst="ellipse">
                <a:avLst/>
              </a:prstGeom>
              <a:solidFill>
                <a:schemeClr val="bg1"/>
              </a:soli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sp>
            <p:nvSpPr>
              <p:cNvPr id="40970" name="Rectangle 9"/>
              <p:cNvSpPr>
                <a:spLocks noChangeArrowheads="1"/>
              </p:cNvSpPr>
              <p:nvPr/>
            </p:nvSpPr>
            <p:spPr bwMode="auto">
              <a:xfrm>
                <a:off x="0" y="4656"/>
                <a:ext cx="6336" cy="24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0971" name="Rectangle 10"/>
              <p:cNvSpPr>
                <a:spLocks noChangeArrowheads="1"/>
              </p:cNvSpPr>
              <p:nvPr/>
            </p:nvSpPr>
            <p:spPr bwMode="auto">
              <a:xfrm>
                <a:off x="0" y="4464"/>
                <a:ext cx="1920" cy="192"/>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0972" name="Text Box 11"/>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sp>
            <p:nvSpPr>
              <p:cNvPr id="40973" name="Oval 12"/>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0974" name="Rectangle 14"/>
              <p:cNvSpPr>
                <a:spLocks noChangeArrowheads="1"/>
              </p:cNvSpPr>
              <p:nvPr/>
            </p:nvSpPr>
            <p:spPr bwMode="auto">
              <a:xfrm rot="-590544">
                <a:off x="163" y="4184"/>
                <a:ext cx="470" cy="66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40975"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8" y="99"/>
                <a:ext cx="240"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0964" name="Text Box 17"/>
          <p:cNvSpPr txBox="1">
            <a:spLocks noChangeArrowheads="1"/>
          </p:cNvSpPr>
          <p:nvPr/>
        </p:nvSpPr>
        <p:spPr bwMode="auto">
          <a:xfrm>
            <a:off x="914400" y="70866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34</a:t>
            </a:r>
          </a:p>
        </p:txBody>
      </p:sp>
      <p:pic>
        <p:nvPicPr>
          <p:cNvPr id="40965"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0218">
            <a:off x="230188" y="6672263"/>
            <a:ext cx="7350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s-419" altLang="en-US" sz="4400" smtClean="0">
                <a:latin typeface="Century Gothic" panose="020B0502020202020204" pitchFamily="34" charset="0"/>
              </a:rPr>
              <a:t> FLIP IT puede ser utilizado para:</a:t>
            </a:r>
            <a:endParaRPr lang="en-US" altLang="en-US" sz="4400" smtClean="0">
              <a:latin typeface="Century Gothic" panose="020B0502020202020204" pitchFamily="34" charset="0"/>
            </a:endParaRPr>
          </a:p>
        </p:txBody>
      </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775" y="2306638"/>
            <a:ext cx="2967038" cy="4230687"/>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48" name="Group 10"/>
          <p:cNvGrpSpPr>
            <a:grpSpLocks/>
          </p:cNvGrpSpPr>
          <p:nvPr/>
        </p:nvGrpSpPr>
        <p:grpSpPr bwMode="auto">
          <a:xfrm>
            <a:off x="220663" y="6634163"/>
            <a:ext cx="1303337" cy="1066800"/>
            <a:chOff x="220663" y="6629400"/>
            <a:chExt cx="1303337" cy="1066800"/>
          </a:xfrm>
        </p:grpSpPr>
        <p:grpSp>
          <p:nvGrpSpPr>
            <p:cNvPr id="6151" name="Group 20"/>
            <p:cNvGrpSpPr>
              <a:grpSpLocks/>
            </p:cNvGrpSpPr>
            <p:nvPr/>
          </p:nvGrpSpPr>
          <p:grpSpPr bwMode="auto">
            <a:xfrm>
              <a:off x="220663" y="6629400"/>
              <a:ext cx="1303337" cy="1066800"/>
              <a:chOff x="139" y="4176"/>
              <a:chExt cx="821" cy="672"/>
            </a:xfrm>
          </p:grpSpPr>
          <p:sp>
            <p:nvSpPr>
              <p:cNvPr id="6153" name="Oval 21"/>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6154" name="Group 22"/>
              <p:cNvGrpSpPr>
                <a:grpSpLocks/>
              </p:cNvGrpSpPr>
              <p:nvPr/>
            </p:nvGrpSpPr>
            <p:grpSpPr bwMode="auto">
              <a:xfrm rot="-590544">
                <a:off x="139" y="4176"/>
                <a:ext cx="493" cy="672"/>
                <a:chOff x="480" y="1248"/>
                <a:chExt cx="2064" cy="3024"/>
              </a:xfrm>
            </p:grpSpPr>
            <p:sp>
              <p:nvSpPr>
                <p:cNvPr id="6155" name="Rectangle 23"/>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6156"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615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0218">
              <a:off x="227803" y="6638115"/>
              <a:ext cx="734832" cy="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 Box 22"/>
          <p:cNvSpPr txBox="1">
            <a:spLocks noChangeArrowheads="1"/>
          </p:cNvSpPr>
          <p:nvPr/>
        </p:nvSpPr>
        <p:spPr bwMode="auto">
          <a:xfrm>
            <a:off x="990600" y="70866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2</a:t>
            </a:r>
          </a:p>
        </p:txBody>
      </p:sp>
      <p:sp>
        <p:nvSpPr>
          <p:cNvPr id="6150" name="Rectangle 6"/>
          <p:cNvSpPr>
            <a:spLocks noChangeArrowheads="1"/>
          </p:cNvSpPr>
          <p:nvPr/>
        </p:nvSpPr>
        <p:spPr bwMode="auto">
          <a:xfrm>
            <a:off x="503238" y="2247900"/>
            <a:ext cx="5668962"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r>
              <a:rPr lang="es-419" altLang="en-US" sz="2400"/>
              <a:t>Intervenciones dirigidas hacia un niño que se encuentre demostrando preocupaciones específicas de comportamiento</a:t>
            </a:r>
          </a:p>
          <a:p>
            <a:pPr eaLnBrk="1" hangingPunct="1"/>
            <a:endParaRPr lang="es-419" altLang="en-US" sz="2400"/>
          </a:p>
          <a:p>
            <a:pPr eaLnBrk="1" hangingPunct="1"/>
            <a:r>
              <a:rPr lang="es-419" altLang="en-US" sz="2400"/>
              <a:t>O</a:t>
            </a:r>
          </a:p>
          <a:p>
            <a:pPr eaLnBrk="1" hangingPunct="1"/>
            <a:endParaRPr lang="es-419" altLang="en-US" sz="2400"/>
          </a:p>
          <a:p>
            <a:pPr eaLnBrk="1" hangingPunct="1"/>
            <a:r>
              <a:rPr lang="es-419" altLang="en-US" sz="2400"/>
              <a:t>leves desafíos y conflictos diarios ya sea con uno, o con múltiples niños.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5"/>
          <p:cNvSpPr>
            <a:spLocks noChangeArrowheads="1"/>
          </p:cNvSpPr>
          <p:nvPr/>
        </p:nvSpPr>
        <p:spPr bwMode="auto">
          <a:xfrm>
            <a:off x="503238" y="2073275"/>
            <a:ext cx="9051925" cy="4403725"/>
          </a:xfrm>
          <a:prstGeom prst="wedgeRectCallout">
            <a:avLst>
              <a:gd name="adj1" fmla="val -36093"/>
              <a:gd name="adj2" fmla="val 6247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1870" tIns="50935" rIns="101870" bIns="50935"/>
          <a:lstStyle>
            <a:lvl1pPr defTabSz="1019175">
              <a:spcBef>
                <a:spcPct val="20000"/>
              </a:spcBef>
              <a:defRPr sz="3600">
                <a:solidFill>
                  <a:schemeClr val="tx1"/>
                </a:solidFill>
                <a:latin typeface="Century Gothic" panose="020B0502020202020204" pitchFamily="34" charset="0"/>
              </a:defRPr>
            </a:lvl1pPr>
            <a:lvl2pPr marL="509588" indent="-317500" defTabSz="1019175">
              <a:spcBef>
                <a:spcPct val="20000"/>
              </a:spcBef>
              <a:buChar char="–"/>
              <a:defRPr sz="3100">
                <a:solidFill>
                  <a:schemeClr val="tx1"/>
                </a:solidFill>
                <a:latin typeface="Arial" panose="020B0604020202020204" pitchFamily="34" charset="0"/>
              </a:defRPr>
            </a:lvl2pPr>
            <a:lvl3pPr marL="1019175" indent="-254000" defTabSz="1019175">
              <a:spcBef>
                <a:spcPct val="20000"/>
              </a:spcBef>
              <a:buChar char="•"/>
              <a:defRPr sz="2700">
                <a:solidFill>
                  <a:schemeClr val="tx1"/>
                </a:solidFill>
                <a:latin typeface="Arial" panose="020B0604020202020204" pitchFamily="34" charset="0"/>
              </a:defRPr>
            </a:lvl3pPr>
            <a:lvl4pPr marL="1528763" indent="-254000" defTabSz="1019175">
              <a:spcBef>
                <a:spcPct val="20000"/>
              </a:spcBef>
              <a:buChar char="–"/>
              <a:defRPr sz="2200">
                <a:solidFill>
                  <a:schemeClr val="tx1"/>
                </a:solidFill>
                <a:latin typeface="Arial" panose="020B0604020202020204" pitchFamily="34" charset="0"/>
              </a:defRPr>
            </a:lvl4pPr>
            <a:lvl5pPr marL="2038350" indent="-254000" defTabSz="1019175">
              <a:spcBef>
                <a:spcPct val="20000"/>
              </a:spcBef>
              <a:buChar char="»"/>
              <a:defRPr sz="2200">
                <a:solidFill>
                  <a:schemeClr val="tx1"/>
                </a:solidFill>
                <a:latin typeface="Arial" panose="020B0604020202020204" pitchFamily="34" charset="0"/>
              </a:defRPr>
            </a:lvl5pPr>
            <a:lvl6pPr marL="2495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52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09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67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sp>
        <p:nvSpPr>
          <p:cNvPr id="282627" name="Rectangle 3"/>
          <p:cNvSpPr>
            <a:spLocks noGrp="1" noChangeArrowheads="1"/>
          </p:cNvSpPr>
          <p:nvPr>
            <p:ph type="title"/>
          </p:nvPr>
        </p:nvSpPr>
        <p:spPr/>
        <p:txBody>
          <a:bodyPr/>
          <a:lstStyle/>
          <a:p>
            <a:pPr eaLnBrk="1" hangingPunct="1">
              <a:defRPr/>
            </a:pPr>
            <a:r>
              <a:rPr lang="es-419" altLang="en-US" sz="4400" dirty="0">
                <a:latin typeface="Century Gothic" panose="020B0502020202020204" pitchFamily="34" charset="0"/>
              </a:rPr>
              <a:t/>
            </a:r>
            <a:br>
              <a:rPr lang="es-419" altLang="en-US" sz="4400" dirty="0">
                <a:latin typeface="Century Gothic" panose="020B0502020202020204" pitchFamily="34" charset="0"/>
              </a:rPr>
            </a:br>
            <a:r>
              <a:rPr lang="es-419" altLang="en-US" sz="4400" dirty="0">
                <a:latin typeface="Century Gothic" panose="020B0502020202020204" pitchFamily="34" charset="0"/>
              </a:rPr>
              <a:t>Ejemplos de frases para introducir PREGUNTAS</a:t>
            </a:r>
            <a:r>
              <a:rPr lang="en-US" altLang="en-US" sz="4400" dirty="0">
                <a:latin typeface="Century Gothic" panose="020B0502020202020204" pitchFamily="34" charset="0"/>
              </a:rPr>
              <a:t>:</a:t>
            </a:r>
            <a:r>
              <a:rPr lang="en-US" altLang="en-US" sz="5400" b="1" u="sng" dirty="0"/>
              <a:t/>
            </a:r>
            <a:br>
              <a:rPr lang="en-US" altLang="en-US" sz="5400" b="1" u="sng" dirty="0"/>
            </a:br>
            <a:endParaRPr lang="en-US" altLang="en-US" dirty="0">
              <a:latin typeface="Century Gothic" panose="020B0502020202020204" pitchFamily="34" charset="0"/>
            </a:endParaRPr>
          </a:p>
        </p:txBody>
      </p:sp>
      <p:sp>
        <p:nvSpPr>
          <p:cNvPr id="43012" name="Rectangle 4"/>
          <p:cNvSpPr>
            <a:spLocks noGrp="1" noChangeArrowheads="1"/>
          </p:cNvSpPr>
          <p:nvPr>
            <p:ph type="body" idx="1"/>
          </p:nvPr>
        </p:nvSpPr>
        <p:spPr>
          <a:xfrm>
            <a:off x="838200" y="2211388"/>
            <a:ext cx="9051925" cy="5129212"/>
          </a:xfrm>
        </p:spPr>
        <p:txBody>
          <a:bodyPr/>
          <a:lstStyle/>
          <a:p>
            <a:pPr>
              <a:buFontTx/>
              <a:buChar char="•"/>
            </a:pPr>
            <a:r>
              <a:rPr lang="es-419" altLang="en-US" sz="2400" smtClean="0"/>
              <a:t>" ¿Cómo crees tú que nosotros podemos arreglar esto?"</a:t>
            </a:r>
          </a:p>
          <a:p>
            <a:pPr>
              <a:buFontTx/>
              <a:buChar char="•"/>
            </a:pPr>
            <a:r>
              <a:rPr lang="es-419" altLang="en-US" sz="2400" smtClean="0"/>
              <a:t>"¿Qué podríamos hacer en vez de esto?"</a:t>
            </a:r>
          </a:p>
          <a:p>
            <a:pPr>
              <a:buFontTx/>
              <a:buChar char="•"/>
            </a:pPr>
            <a:r>
              <a:rPr lang="es-419" altLang="en-US" sz="2400" smtClean="0"/>
              <a:t>"¿Hay alguna otra manera?"</a:t>
            </a:r>
          </a:p>
          <a:p>
            <a:pPr>
              <a:buFontTx/>
              <a:buChar char="•"/>
            </a:pPr>
            <a:r>
              <a:rPr lang="es-419" altLang="en-US" sz="2400" smtClean="0"/>
              <a:t>"¿Cómo podemos hacer esto más fácil?"</a:t>
            </a:r>
          </a:p>
          <a:p>
            <a:pPr>
              <a:buFontTx/>
              <a:buChar char="•"/>
            </a:pPr>
            <a:r>
              <a:rPr lang="es-419" altLang="en-US" sz="2400" smtClean="0"/>
              <a:t>"¿Qué otra cosa podríamos hacer para llegar ahí?"</a:t>
            </a:r>
          </a:p>
          <a:p>
            <a:pPr>
              <a:buFontTx/>
              <a:buChar char="•"/>
            </a:pPr>
            <a:r>
              <a:rPr lang="es-419" altLang="en-US" sz="2400" smtClean="0"/>
              <a:t>"¿Cuál sería una manera amigable en la que tú podrías...?"</a:t>
            </a:r>
          </a:p>
          <a:p>
            <a:pPr>
              <a:buFontTx/>
              <a:buChar char="•"/>
            </a:pPr>
            <a:r>
              <a:rPr lang="es-419" altLang="en-US" sz="2400" smtClean="0"/>
              <a:t>"¿Qué es lo que vamos a hacer para que esto funcione?"</a:t>
            </a:r>
          </a:p>
          <a:p>
            <a:pPr>
              <a:buFontTx/>
              <a:buChar char="•"/>
            </a:pPr>
            <a:r>
              <a:rPr lang="es-419" altLang="en-US" sz="2400" smtClean="0"/>
              <a:t>"¿Cómo podríamos hacer esto divertido?”</a:t>
            </a:r>
          </a:p>
          <a:p>
            <a:pPr eaLnBrk="1" hangingPunct="1"/>
            <a:endParaRPr lang="en-US" altLang="en-US" sz="3100" smtClean="0"/>
          </a:p>
        </p:txBody>
      </p:sp>
      <p:grpSp>
        <p:nvGrpSpPr>
          <p:cNvPr id="43013" name="Group 6"/>
          <p:cNvGrpSpPr>
            <a:grpSpLocks/>
          </p:cNvGrpSpPr>
          <p:nvPr/>
        </p:nvGrpSpPr>
        <p:grpSpPr bwMode="auto">
          <a:xfrm>
            <a:off x="0" y="0"/>
            <a:ext cx="10058400" cy="7772400"/>
            <a:chOff x="0" y="0"/>
            <a:chExt cx="6336" cy="4896"/>
          </a:xfrm>
        </p:grpSpPr>
        <p:sp>
          <p:nvSpPr>
            <p:cNvPr id="43016" name="Rectangle 7"/>
            <p:cNvSpPr>
              <a:spLocks noChangeArrowheads="1"/>
            </p:cNvSpPr>
            <p:nvPr/>
          </p:nvSpPr>
          <p:spPr bwMode="auto">
            <a:xfrm>
              <a:off x="4080" y="0"/>
              <a:ext cx="2256" cy="192"/>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3017" name="Oval 8"/>
            <p:cNvSpPr>
              <a:spLocks noChangeArrowheads="1"/>
            </p:cNvSpPr>
            <p:nvPr/>
          </p:nvSpPr>
          <p:spPr bwMode="auto">
            <a:xfrm>
              <a:off x="5952" y="0"/>
              <a:ext cx="384" cy="384"/>
            </a:xfrm>
            <a:prstGeom prst="ellipse">
              <a:avLst/>
            </a:prstGeom>
            <a:solidFill>
              <a:schemeClr val="bg1"/>
            </a:soli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sp>
          <p:nvSpPr>
            <p:cNvPr id="43018" name="Rectangle 9"/>
            <p:cNvSpPr>
              <a:spLocks noChangeArrowheads="1"/>
            </p:cNvSpPr>
            <p:nvPr/>
          </p:nvSpPr>
          <p:spPr bwMode="auto">
            <a:xfrm>
              <a:off x="0" y="4656"/>
              <a:ext cx="6336" cy="24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3019" name="Rectangle 10"/>
            <p:cNvSpPr>
              <a:spLocks noChangeArrowheads="1"/>
            </p:cNvSpPr>
            <p:nvPr/>
          </p:nvSpPr>
          <p:spPr bwMode="auto">
            <a:xfrm>
              <a:off x="0" y="4464"/>
              <a:ext cx="1920" cy="192"/>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3020" name="Text Box 11"/>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sp>
          <p:nvSpPr>
            <p:cNvPr id="43021" name="Oval 12"/>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3022" name="Rectangle 14"/>
            <p:cNvSpPr>
              <a:spLocks noChangeArrowheads="1"/>
            </p:cNvSpPr>
            <p:nvPr/>
          </p:nvSpPr>
          <p:spPr bwMode="auto">
            <a:xfrm rot="-590544">
              <a:off x="163" y="4184"/>
              <a:ext cx="470" cy="66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43023"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 y="99"/>
              <a:ext cx="240"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014" name="Text Box 17"/>
          <p:cNvSpPr txBox="1">
            <a:spLocks noChangeArrowheads="1"/>
          </p:cNvSpPr>
          <p:nvPr/>
        </p:nvSpPr>
        <p:spPr bwMode="auto">
          <a:xfrm>
            <a:off x="914400" y="70866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37</a:t>
            </a:r>
          </a:p>
        </p:txBody>
      </p:sp>
      <p:pic>
        <p:nvPicPr>
          <p:cNvPr id="4301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0218">
            <a:off x="230188" y="6672263"/>
            <a:ext cx="7350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p:txBody>
          <a:bodyPr/>
          <a:lstStyle/>
          <a:p>
            <a:pPr eaLnBrk="1" hangingPunct="1"/>
            <a:r>
              <a:rPr lang="es-419" altLang="en-US" sz="4800" smtClean="0">
                <a:latin typeface="Century Gothic" panose="020B0502020202020204" pitchFamily="34" charset="0"/>
              </a:rPr>
              <a:t>Paso 4 - Sugerencias</a:t>
            </a:r>
            <a:endParaRPr lang="en-US" altLang="en-US" sz="4500" smtClean="0">
              <a:latin typeface="Century Gothic" panose="020B0502020202020204" pitchFamily="34" charset="0"/>
            </a:endParaRPr>
          </a:p>
        </p:txBody>
      </p:sp>
      <p:grpSp>
        <p:nvGrpSpPr>
          <p:cNvPr id="45059" name="Group 19"/>
          <p:cNvGrpSpPr>
            <a:grpSpLocks/>
          </p:cNvGrpSpPr>
          <p:nvPr/>
        </p:nvGrpSpPr>
        <p:grpSpPr bwMode="auto">
          <a:xfrm>
            <a:off x="0" y="0"/>
            <a:ext cx="10058400" cy="7772400"/>
            <a:chOff x="0" y="0"/>
            <a:chExt cx="6336" cy="4896"/>
          </a:xfrm>
        </p:grpSpPr>
        <p:pic>
          <p:nvPicPr>
            <p:cNvPr id="4506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248"/>
              <a:ext cx="2948" cy="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064" name="Group 6"/>
            <p:cNvGrpSpPr>
              <a:grpSpLocks/>
            </p:cNvGrpSpPr>
            <p:nvPr/>
          </p:nvGrpSpPr>
          <p:grpSpPr bwMode="auto">
            <a:xfrm>
              <a:off x="0" y="0"/>
              <a:ext cx="6336" cy="4896"/>
              <a:chOff x="0" y="0"/>
              <a:chExt cx="6336" cy="4896"/>
            </a:xfrm>
          </p:grpSpPr>
          <p:sp>
            <p:nvSpPr>
              <p:cNvPr id="45065" name="Rectangle 7"/>
              <p:cNvSpPr>
                <a:spLocks noChangeArrowheads="1"/>
              </p:cNvSpPr>
              <p:nvPr/>
            </p:nvSpPr>
            <p:spPr bwMode="auto">
              <a:xfrm>
                <a:off x="4080" y="0"/>
                <a:ext cx="2256" cy="19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5066" name="Oval 8"/>
              <p:cNvSpPr>
                <a:spLocks noChangeArrowheads="1"/>
              </p:cNvSpPr>
              <p:nvPr/>
            </p:nvSpPr>
            <p:spPr bwMode="auto">
              <a:xfrm>
                <a:off x="5952" y="0"/>
                <a:ext cx="384" cy="384"/>
              </a:xfrm>
              <a:prstGeom prst="ellipse">
                <a:avLst/>
              </a:prstGeom>
              <a:solidFill>
                <a:schemeClr val="bg1"/>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sp>
            <p:nvSpPr>
              <p:cNvPr id="45067" name="Rectangle 9"/>
              <p:cNvSpPr>
                <a:spLocks noChangeArrowheads="1"/>
              </p:cNvSpPr>
              <p:nvPr/>
            </p:nvSpPr>
            <p:spPr bwMode="auto">
              <a:xfrm>
                <a:off x="0" y="4656"/>
                <a:ext cx="6336" cy="24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5068" name="Rectangle 10"/>
              <p:cNvSpPr>
                <a:spLocks noChangeArrowheads="1"/>
              </p:cNvSpPr>
              <p:nvPr/>
            </p:nvSpPr>
            <p:spPr bwMode="auto">
              <a:xfrm>
                <a:off x="0" y="4464"/>
                <a:ext cx="1920" cy="192"/>
              </a:xfrm>
              <a:prstGeom prst="rect">
                <a:avLst/>
              </a:prstGeom>
              <a:solidFill>
                <a:srgbClr val="FF9933"/>
              </a:solidFill>
              <a:ln>
                <a:noFill/>
              </a:ln>
              <a:effectLst/>
              <a:extLs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5069" name="Text Box 11"/>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sp>
            <p:nvSpPr>
              <p:cNvPr id="45070" name="Oval 12"/>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5071" name="Rectangle 14"/>
              <p:cNvSpPr>
                <a:spLocks noChangeArrowheads="1"/>
              </p:cNvSpPr>
              <p:nvPr/>
            </p:nvSpPr>
            <p:spPr bwMode="auto">
              <a:xfrm rot="-590544">
                <a:off x="163" y="4184"/>
                <a:ext cx="470" cy="66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4507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6" y="48"/>
                <a:ext cx="23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5060" name="Text Box 18"/>
          <p:cNvSpPr txBox="1">
            <a:spLocks noChangeArrowheads="1"/>
          </p:cNvSpPr>
          <p:nvPr/>
        </p:nvSpPr>
        <p:spPr bwMode="auto">
          <a:xfrm>
            <a:off x="914400" y="70866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42</a:t>
            </a:r>
          </a:p>
        </p:txBody>
      </p:sp>
      <p:sp>
        <p:nvSpPr>
          <p:cNvPr id="45061" name="Rectangle 4"/>
          <p:cNvSpPr>
            <a:spLocks noGrp="1" noChangeArrowheads="1"/>
          </p:cNvSpPr>
          <p:nvPr>
            <p:ph type="body" idx="1"/>
          </p:nvPr>
        </p:nvSpPr>
        <p:spPr>
          <a:xfrm>
            <a:off x="4648200" y="1985963"/>
            <a:ext cx="4906963" cy="5129212"/>
          </a:xfrm>
        </p:spPr>
        <p:txBody>
          <a:bodyPr/>
          <a:lstStyle/>
          <a:p>
            <a:pPr eaLnBrk="1" hangingPunct="1">
              <a:lnSpc>
                <a:spcPct val="80000"/>
              </a:lnSpc>
            </a:pPr>
            <a:r>
              <a:rPr lang="es-419" altLang="en-US" sz="2400" smtClean="0"/>
              <a:t>Si el niño está teniendo dificultades resolviendo problemas después de que usted ha hablado con este sobre sentimientos y límites, y usted ha hecho una pregunta, avance hacia el </a:t>
            </a:r>
            <a:r>
              <a:rPr lang="es-419" altLang="en-US" sz="2400" b="1" u="sng" smtClean="0"/>
              <a:t>Paso 4 – SUGERENCIAS</a:t>
            </a:r>
            <a:r>
              <a:rPr lang="es-419" altLang="en-US" sz="2400" smtClean="0"/>
              <a:t>. Proporcione pistas, señales y sugerencias creativas para los niños que están teniendo dificultades para resolver problemas. Las ideas entusiastas y brillantes pueden guiar el camino hacia mejores habilidades para la resolución de problemas.</a:t>
            </a:r>
          </a:p>
          <a:p>
            <a:pPr eaLnBrk="1" hangingPunct="1">
              <a:lnSpc>
                <a:spcPct val="80000"/>
              </a:lnSpc>
            </a:pPr>
            <a:endParaRPr lang="en-US" altLang="en-US" sz="2400" smtClean="0"/>
          </a:p>
        </p:txBody>
      </p:sp>
      <p:pic>
        <p:nvPicPr>
          <p:cNvPr id="45062"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0218">
            <a:off x="230188" y="6672263"/>
            <a:ext cx="7350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8" descr="MCj044139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6665">
            <a:off x="334963" y="3022600"/>
            <a:ext cx="1257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9" descr="MCj044139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00489">
            <a:off x="1257300" y="2478088"/>
            <a:ext cx="1257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0" descr="MCj044139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6665">
            <a:off x="0" y="1614488"/>
            <a:ext cx="1257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2933700" y="1812925"/>
            <a:ext cx="6705600" cy="4657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70" tIns="50935" rIns="101870" bIns="50935">
            <a:spAutoFit/>
          </a:bodyPr>
          <a:lstStyle>
            <a:lvl1pPr marL="457200" indent="-457200" defTabSz="1019175">
              <a:spcBef>
                <a:spcPct val="20000"/>
              </a:spcBef>
              <a:defRPr sz="3600">
                <a:solidFill>
                  <a:schemeClr val="tx1"/>
                </a:solidFill>
                <a:latin typeface="Century Gothic" panose="020B0502020202020204" pitchFamily="34" charset="0"/>
              </a:defRPr>
            </a:lvl1pPr>
            <a:lvl2pPr marL="892175" indent="-382588" defTabSz="1019175">
              <a:spcBef>
                <a:spcPct val="20000"/>
              </a:spcBef>
              <a:buChar char="–"/>
              <a:defRPr sz="3100">
                <a:solidFill>
                  <a:schemeClr val="tx1"/>
                </a:solidFill>
                <a:latin typeface="Arial" panose="020B0604020202020204" pitchFamily="34" charset="0"/>
              </a:defRPr>
            </a:lvl2pPr>
            <a:lvl3pPr marL="1400175" indent="-381000" defTabSz="1019175">
              <a:spcBef>
                <a:spcPct val="20000"/>
              </a:spcBef>
              <a:buChar char="•"/>
              <a:defRPr sz="2700">
                <a:solidFill>
                  <a:schemeClr val="tx1"/>
                </a:solidFill>
                <a:latin typeface="Arial" panose="020B0604020202020204" pitchFamily="34" charset="0"/>
              </a:defRPr>
            </a:lvl3pPr>
            <a:lvl4pPr marL="1909763" indent="-381000" defTabSz="1019175">
              <a:spcBef>
                <a:spcPct val="20000"/>
              </a:spcBef>
              <a:buChar char="–"/>
              <a:defRPr sz="2200">
                <a:solidFill>
                  <a:schemeClr val="tx1"/>
                </a:solidFill>
                <a:latin typeface="Arial" panose="020B0604020202020204" pitchFamily="34" charset="0"/>
              </a:defRPr>
            </a:lvl4pPr>
            <a:lvl5pPr marL="2419350" indent="-381000" defTabSz="1019175">
              <a:spcBef>
                <a:spcPct val="20000"/>
              </a:spcBef>
              <a:buChar char="»"/>
              <a:defRPr sz="2200">
                <a:solidFill>
                  <a:schemeClr val="tx1"/>
                </a:solidFill>
                <a:latin typeface="Arial" panose="020B0604020202020204" pitchFamily="34" charset="0"/>
              </a:defRPr>
            </a:lvl5pPr>
            <a:lvl6pPr marL="2876550" indent="-381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333750" indent="-381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790950" indent="-381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248150" indent="-381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buFont typeface="Comic Sans MS" panose="030F0702030302020204" pitchFamily="66" charset="0"/>
              <a:buAutoNum type="arabicPeriod"/>
            </a:pPr>
            <a:r>
              <a:rPr lang="es-ES" altLang="es-CL" sz="2000" b="1">
                <a:latin typeface="Segoe UI Web (West European)"/>
              </a:rPr>
              <a:t>Compartir ejemplos personales </a:t>
            </a:r>
            <a:r>
              <a:rPr lang="es-ES" altLang="es-CL" sz="2000">
                <a:latin typeface="Segoe UI Web (West European)"/>
              </a:rPr>
              <a:t>(por ejemplo, "Cuando me enojo me gusta garabatear en papel").</a:t>
            </a:r>
          </a:p>
          <a:p>
            <a:pPr>
              <a:buFont typeface="Comic Sans MS" panose="030F0702030302020204" pitchFamily="66" charset="0"/>
              <a:buAutoNum type="arabicPeriod"/>
            </a:pPr>
            <a:r>
              <a:rPr lang="es-ES" altLang="es-CL" sz="2000">
                <a:latin typeface="Segoe UI Web (West European)"/>
              </a:rPr>
              <a:t> </a:t>
            </a:r>
            <a:r>
              <a:rPr lang="es-ES" altLang="es-CL" sz="2000" b="1">
                <a:latin typeface="Segoe UI Web (West European)"/>
              </a:rPr>
              <a:t>Sugerencias</a:t>
            </a:r>
            <a:r>
              <a:rPr lang="es-ES" altLang="es-CL" sz="2000">
                <a:latin typeface="Segoe UI Web (West European)"/>
              </a:rPr>
              <a:t> (por ejemplo, "Puedes intentar usar cinta adhesiva para volver a armar eso"). </a:t>
            </a:r>
          </a:p>
          <a:p>
            <a:pPr>
              <a:buFont typeface="Comic Sans MS" panose="030F0702030302020204" pitchFamily="66" charset="0"/>
              <a:buAutoNum type="arabicPeriod"/>
            </a:pPr>
            <a:r>
              <a:rPr lang="es-ES" altLang="es-CL" sz="2000" b="1">
                <a:latin typeface="Segoe UI Web (West European)"/>
              </a:rPr>
              <a:t>Preguntas capciosas </a:t>
            </a:r>
            <a:r>
              <a:rPr lang="es-ES" altLang="es-CL" sz="2000">
                <a:latin typeface="Segoe UI Web (West European)"/>
              </a:rPr>
              <a:t>(por ejemplo, "Hmm, me pregunto si podríamos intentar caminar hacia atrás"). </a:t>
            </a:r>
          </a:p>
          <a:p>
            <a:pPr>
              <a:buFont typeface="Comic Sans MS" panose="030F0702030302020204" pitchFamily="66" charset="0"/>
              <a:buAutoNum type="arabicPeriod"/>
            </a:pPr>
            <a:r>
              <a:rPr lang="es-ES" altLang="es-CL" sz="2000" b="1">
                <a:latin typeface="Segoe UI Web (West European)"/>
              </a:rPr>
              <a:t>Opciones positivas </a:t>
            </a:r>
            <a:r>
              <a:rPr lang="es-ES" altLang="es-CL" sz="2000">
                <a:latin typeface="Segoe UI Web (West European)"/>
              </a:rPr>
              <a:t>donde ambas opciones son deseables (por ejemplo, "Podrías intentar calentar tus guantes en el calentador o dejarme ponerlas en la secadora"). </a:t>
            </a:r>
          </a:p>
          <a:p>
            <a:pPr>
              <a:buFont typeface="Comic Sans MS" panose="030F0702030302020204" pitchFamily="66" charset="0"/>
              <a:buAutoNum type="arabicPeriod"/>
            </a:pPr>
            <a:r>
              <a:rPr lang="es-ES" altLang="es-CL" sz="2000" b="1">
                <a:latin typeface="Segoe UI Web (West European)"/>
              </a:rPr>
              <a:t>Use las fortalezas e intereses del niño </a:t>
            </a:r>
            <a:r>
              <a:rPr lang="es-ES" altLang="es-CL" sz="2000">
                <a:latin typeface="Segoe UI Web (West European)"/>
              </a:rPr>
              <a:t>para despertar su creatividad (por ejemplo, "¿Podemos tocar algo de música mientras usted limpia para que sea más divertido?")</a:t>
            </a:r>
          </a:p>
        </p:txBody>
      </p:sp>
      <p:sp>
        <p:nvSpPr>
          <p:cNvPr id="47110" name="Text Box 7"/>
          <p:cNvSpPr txBox="1">
            <a:spLocks noChangeArrowheads="1"/>
          </p:cNvSpPr>
          <p:nvPr/>
        </p:nvSpPr>
        <p:spPr bwMode="auto">
          <a:xfrm>
            <a:off x="334963" y="690563"/>
            <a:ext cx="93884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70" tIns="50935" rIns="101870" bIns="50935">
            <a:spAutoFit/>
          </a:bodyPr>
          <a:lstStyle>
            <a:lvl1pPr defTabSz="1019175">
              <a:spcBef>
                <a:spcPct val="20000"/>
              </a:spcBef>
              <a:defRPr sz="3600">
                <a:solidFill>
                  <a:schemeClr val="tx1"/>
                </a:solidFill>
                <a:latin typeface="Century Gothic" panose="020B0502020202020204" pitchFamily="34" charset="0"/>
              </a:defRPr>
            </a:lvl1pPr>
            <a:lvl2pPr marL="509588" indent="-317500" defTabSz="1019175">
              <a:spcBef>
                <a:spcPct val="20000"/>
              </a:spcBef>
              <a:buChar char="–"/>
              <a:defRPr sz="3100">
                <a:solidFill>
                  <a:schemeClr val="tx1"/>
                </a:solidFill>
                <a:latin typeface="Arial" panose="020B0604020202020204" pitchFamily="34" charset="0"/>
              </a:defRPr>
            </a:lvl2pPr>
            <a:lvl3pPr marL="1019175" indent="-254000" defTabSz="1019175">
              <a:spcBef>
                <a:spcPct val="20000"/>
              </a:spcBef>
              <a:buChar char="•"/>
              <a:defRPr sz="2700">
                <a:solidFill>
                  <a:schemeClr val="tx1"/>
                </a:solidFill>
                <a:latin typeface="Arial" panose="020B0604020202020204" pitchFamily="34" charset="0"/>
              </a:defRPr>
            </a:lvl3pPr>
            <a:lvl4pPr marL="1528763" indent="-254000" defTabSz="1019175">
              <a:spcBef>
                <a:spcPct val="20000"/>
              </a:spcBef>
              <a:buChar char="–"/>
              <a:defRPr sz="2200">
                <a:solidFill>
                  <a:schemeClr val="tx1"/>
                </a:solidFill>
                <a:latin typeface="Arial" panose="020B0604020202020204" pitchFamily="34" charset="0"/>
              </a:defRPr>
            </a:lvl4pPr>
            <a:lvl5pPr marL="2038350" indent="-254000" defTabSz="1019175">
              <a:spcBef>
                <a:spcPct val="20000"/>
              </a:spcBef>
              <a:buChar char="»"/>
              <a:defRPr sz="2200">
                <a:solidFill>
                  <a:schemeClr val="tx1"/>
                </a:solidFill>
                <a:latin typeface="Arial" panose="020B0604020202020204" pitchFamily="34" charset="0"/>
              </a:defRPr>
            </a:lvl5pPr>
            <a:lvl6pPr marL="2495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52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09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67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r>
              <a:rPr lang="es-ES" altLang="es-CL" sz="2400"/>
              <a:t>Las son señales creativas, pistas y sugerencias para ayudar a los niños a encontrar su propia respuesta. Trate...</a:t>
            </a:r>
          </a:p>
        </p:txBody>
      </p:sp>
      <p:grpSp>
        <p:nvGrpSpPr>
          <p:cNvPr id="47111" name="Group 26"/>
          <p:cNvGrpSpPr>
            <a:grpSpLocks/>
          </p:cNvGrpSpPr>
          <p:nvPr/>
        </p:nvGrpSpPr>
        <p:grpSpPr bwMode="auto">
          <a:xfrm>
            <a:off x="0" y="0"/>
            <a:ext cx="10058400" cy="7772400"/>
            <a:chOff x="0" y="0"/>
            <a:chExt cx="6336" cy="4896"/>
          </a:xfrm>
        </p:grpSpPr>
        <p:pic>
          <p:nvPicPr>
            <p:cNvPr id="4711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81438">
              <a:off x="317" y="2611"/>
              <a:ext cx="1266" cy="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115" name="Group 14"/>
            <p:cNvGrpSpPr>
              <a:grpSpLocks/>
            </p:cNvGrpSpPr>
            <p:nvPr/>
          </p:nvGrpSpPr>
          <p:grpSpPr bwMode="auto">
            <a:xfrm>
              <a:off x="0" y="0"/>
              <a:ext cx="6336" cy="4896"/>
              <a:chOff x="0" y="0"/>
              <a:chExt cx="6336" cy="4896"/>
            </a:xfrm>
          </p:grpSpPr>
          <p:sp>
            <p:nvSpPr>
              <p:cNvPr id="47116" name="Rectangle 15"/>
              <p:cNvSpPr>
                <a:spLocks noChangeArrowheads="1"/>
              </p:cNvSpPr>
              <p:nvPr/>
            </p:nvSpPr>
            <p:spPr bwMode="auto">
              <a:xfrm>
                <a:off x="4080" y="0"/>
                <a:ext cx="2256" cy="19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7117" name="Oval 16"/>
              <p:cNvSpPr>
                <a:spLocks noChangeArrowheads="1"/>
              </p:cNvSpPr>
              <p:nvPr/>
            </p:nvSpPr>
            <p:spPr bwMode="auto">
              <a:xfrm>
                <a:off x="5952" y="0"/>
                <a:ext cx="384" cy="384"/>
              </a:xfrm>
              <a:prstGeom prst="ellipse">
                <a:avLst/>
              </a:prstGeom>
              <a:solidFill>
                <a:schemeClr val="bg1"/>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sp>
            <p:nvSpPr>
              <p:cNvPr id="47118" name="Rectangle 17"/>
              <p:cNvSpPr>
                <a:spLocks noChangeArrowheads="1"/>
              </p:cNvSpPr>
              <p:nvPr/>
            </p:nvSpPr>
            <p:spPr bwMode="auto">
              <a:xfrm>
                <a:off x="0" y="4656"/>
                <a:ext cx="6336" cy="24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7119" name="Rectangle 18"/>
              <p:cNvSpPr>
                <a:spLocks noChangeArrowheads="1"/>
              </p:cNvSpPr>
              <p:nvPr/>
            </p:nvSpPr>
            <p:spPr bwMode="auto">
              <a:xfrm>
                <a:off x="0" y="4464"/>
                <a:ext cx="1920" cy="192"/>
              </a:xfrm>
              <a:prstGeom prst="rect">
                <a:avLst/>
              </a:prstGeom>
              <a:solidFill>
                <a:srgbClr val="FF9933"/>
              </a:solidFill>
              <a:ln>
                <a:noFill/>
              </a:ln>
              <a:effectLst/>
              <a:extLs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7120" name="Text Box 19"/>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sp>
            <p:nvSpPr>
              <p:cNvPr id="47121" name="Oval 20"/>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7122" name="Rectangle 22"/>
              <p:cNvSpPr>
                <a:spLocks noChangeArrowheads="1"/>
              </p:cNvSpPr>
              <p:nvPr/>
            </p:nvSpPr>
            <p:spPr bwMode="auto">
              <a:xfrm rot="-590544">
                <a:off x="163" y="4184"/>
                <a:ext cx="470" cy="66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47123"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6" y="48"/>
                <a:ext cx="23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7112" name="Text Box 25"/>
          <p:cNvSpPr txBox="1">
            <a:spLocks noChangeArrowheads="1"/>
          </p:cNvSpPr>
          <p:nvPr/>
        </p:nvSpPr>
        <p:spPr bwMode="auto">
          <a:xfrm>
            <a:off x="914400" y="70866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42</a:t>
            </a:r>
          </a:p>
        </p:txBody>
      </p:sp>
      <p:pic>
        <p:nvPicPr>
          <p:cNvPr id="47113"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50218">
            <a:off x="230188" y="6672263"/>
            <a:ext cx="7350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AutoShape 7"/>
          <p:cNvSpPr>
            <a:spLocks noChangeArrowheads="1"/>
          </p:cNvSpPr>
          <p:nvPr/>
        </p:nvSpPr>
        <p:spPr bwMode="auto">
          <a:xfrm>
            <a:off x="503238" y="2073275"/>
            <a:ext cx="9051925" cy="4403725"/>
          </a:xfrm>
          <a:prstGeom prst="wedgeRectCallout">
            <a:avLst>
              <a:gd name="adj1" fmla="val -34810"/>
              <a:gd name="adj2" fmla="val 5944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1870" tIns="50935" rIns="101870" bIns="50935"/>
          <a:lstStyle>
            <a:lvl1pPr defTabSz="1019175">
              <a:spcBef>
                <a:spcPct val="20000"/>
              </a:spcBef>
              <a:defRPr sz="3600">
                <a:solidFill>
                  <a:schemeClr val="tx1"/>
                </a:solidFill>
                <a:latin typeface="Century Gothic" panose="020B0502020202020204" pitchFamily="34" charset="0"/>
              </a:defRPr>
            </a:lvl1pPr>
            <a:lvl2pPr marL="509588" indent="-317500" defTabSz="1019175">
              <a:spcBef>
                <a:spcPct val="20000"/>
              </a:spcBef>
              <a:buChar char="–"/>
              <a:defRPr sz="3100">
                <a:solidFill>
                  <a:schemeClr val="tx1"/>
                </a:solidFill>
                <a:latin typeface="Arial" panose="020B0604020202020204" pitchFamily="34" charset="0"/>
              </a:defRPr>
            </a:lvl2pPr>
            <a:lvl3pPr marL="1019175" indent="-254000" defTabSz="1019175">
              <a:spcBef>
                <a:spcPct val="20000"/>
              </a:spcBef>
              <a:buChar char="•"/>
              <a:defRPr sz="2700">
                <a:solidFill>
                  <a:schemeClr val="tx1"/>
                </a:solidFill>
                <a:latin typeface="Arial" panose="020B0604020202020204" pitchFamily="34" charset="0"/>
              </a:defRPr>
            </a:lvl3pPr>
            <a:lvl4pPr marL="1528763" indent="-254000" defTabSz="1019175">
              <a:spcBef>
                <a:spcPct val="20000"/>
              </a:spcBef>
              <a:buChar char="–"/>
              <a:defRPr sz="2200">
                <a:solidFill>
                  <a:schemeClr val="tx1"/>
                </a:solidFill>
                <a:latin typeface="Arial" panose="020B0604020202020204" pitchFamily="34" charset="0"/>
              </a:defRPr>
            </a:lvl4pPr>
            <a:lvl5pPr marL="2038350" indent="-254000" defTabSz="1019175">
              <a:spcBef>
                <a:spcPct val="20000"/>
              </a:spcBef>
              <a:buChar char="»"/>
              <a:defRPr sz="2200">
                <a:solidFill>
                  <a:schemeClr val="tx1"/>
                </a:solidFill>
                <a:latin typeface="Arial" panose="020B0604020202020204" pitchFamily="34" charset="0"/>
              </a:defRPr>
            </a:lvl5pPr>
            <a:lvl6pPr marL="2495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52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09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67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sp>
        <p:nvSpPr>
          <p:cNvPr id="49155" name="Rectangle 3"/>
          <p:cNvSpPr>
            <a:spLocks noGrp="1" noChangeArrowheads="1"/>
          </p:cNvSpPr>
          <p:nvPr>
            <p:ph type="title"/>
          </p:nvPr>
        </p:nvSpPr>
        <p:spPr/>
        <p:txBody>
          <a:bodyPr/>
          <a:lstStyle/>
          <a:p>
            <a:pPr eaLnBrk="1" hangingPunct="1"/>
            <a:r>
              <a:rPr lang="es-419" altLang="en-US" sz="3600" smtClean="0">
                <a:latin typeface="Century Gothic" panose="020B0502020202020204" pitchFamily="34" charset="0"/>
              </a:rPr>
              <a:t/>
            </a:r>
            <a:br>
              <a:rPr lang="es-419" altLang="en-US" sz="3600" smtClean="0">
                <a:latin typeface="Century Gothic" panose="020B0502020202020204" pitchFamily="34" charset="0"/>
              </a:rPr>
            </a:br>
            <a:r>
              <a:rPr lang="es-419" altLang="en-US" sz="3600" smtClean="0">
                <a:latin typeface="Century Gothic" panose="020B0502020202020204" pitchFamily="34" charset="0"/>
              </a:rPr>
              <a:t>Ejemplos de frases para introducir Preguntas + SUGERENCIAS:</a:t>
            </a:r>
            <a:br>
              <a:rPr lang="es-419" altLang="en-US" sz="3600" smtClean="0">
                <a:latin typeface="Century Gothic" panose="020B0502020202020204" pitchFamily="34" charset="0"/>
              </a:rPr>
            </a:br>
            <a:endParaRPr lang="en-US" altLang="en-US" sz="3600" smtClean="0">
              <a:latin typeface="Century Gothic" panose="020B0502020202020204" pitchFamily="34" charset="0"/>
            </a:endParaRPr>
          </a:p>
        </p:txBody>
      </p:sp>
      <p:sp>
        <p:nvSpPr>
          <p:cNvPr id="49156" name="Text Box 6"/>
          <p:cNvSpPr txBox="1">
            <a:spLocks noChangeArrowheads="1"/>
          </p:cNvSpPr>
          <p:nvPr/>
        </p:nvSpPr>
        <p:spPr bwMode="auto">
          <a:xfrm>
            <a:off x="749300" y="2000250"/>
            <a:ext cx="8785225" cy="419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70" tIns="50935" rIns="101870" bIns="50935">
            <a:spAutoFit/>
          </a:bodyPr>
          <a:lstStyle>
            <a:lvl1pPr marL="171450" indent="-171450" defTabSz="1019175">
              <a:spcBef>
                <a:spcPct val="20000"/>
              </a:spcBef>
              <a:defRPr sz="3600">
                <a:solidFill>
                  <a:schemeClr val="tx1"/>
                </a:solidFill>
                <a:latin typeface="Century Gothic" panose="020B0502020202020204" pitchFamily="34" charset="0"/>
              </a:defRPr>
            </a:lvl1pPr>
            <a:lvl2pPr marL="509588" indent="-317500" defTabSz="1019175">
              <a:spcBef>
                <a:spcPct val="20000"/>
              </a:spcBef>
              <a:buChar char="–"/>
              <a:defRPr sz="3100">
                <a:solidFill>
                  <a:schemeClr val="tx1"/>
                </a:solidFill>
                <a:latin typeface="Arial" panose="020B0604020202020204" pitchFamily="34" charset="0"/>
              </a:defRPr>
            </a:lvl2pPr>
            <a:lvl3pPr marL="1019175" indent="-254000" defTabSz="1019175">
              <a:spcBef>
                <a:spcPct val="20000"/>
              </a:spcBef>
              <a:buChar char="•"/>
              <a:defRPr sz="2700">
                <a:solidFill>
                  <a:schemeClr val="tx1"/>
                </a:solidFill>
                <a:latin typeface="Arial" panose="020B0604020202020204" pitchFamily="34" charset="0"/>
              </a:defRPr>
            </a:lvl3pPr>
            <a:lvl4pPr marL="1528763" indent="-254000" defTabSz="1019175">
              <a:spcBef>
                <a:spcPct val="20000"/>
              </a:spcBef>
              <a:buChar char="–"/>
              <a:defRPr sz="2200">
                <a:solidFill>
                  <a:schemeClr val="tx1"/>
                </a:solidFill>
                <a:latin typeface="Arial" panose="020B0604020202020204" pitchFamily="34" charset="0"/>
              </a:defRPr>
            </a:lvl4pPr>
            <a:lvl5pPr marL="2038350" indent="-254000" defTabSz="1019175">
              <a:spcBef>
                <a:spcPct val="20000"/>
              </a:spcBef>
              <a:buChar char="»"/>
              <a:defRPr sz="2200">
                <a:solidFill>
                  <a:schemeClr val="tx1"/>
                </a:solidFill>
                <a:latin typeface="Arial" panose="020B0604020202020204" pitchFamily="34" charset="0"/>
              </a:defRPr>
            </a:lvl5pPr>
            <a:lvl6pPr marL="2495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52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09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67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buFontTx/>
              <a:buChar char="•"/>
            </a:pPr>
            <a:r>
              <a:rPr lang="en-US" altLang="en-US" sz="1900"/>
              <a:t> </a:t>
            </a:r>
            <a:r>
              <a:rPr lang="es-ES" altLang="en-US" sz="1900"/>
              <a:t>"¿Cómo pensamos que podemos arreglar esto? ¿Qué puedo yo sacar de mi escritorio para ayudarnos a volver a armarlo?"</a:t>
            </a:r>
          </a:p>
          <a:p>
            <a:pPr>
              <a:buFontTx/>
              <a:buChar char="•"/>
            </a:pPr>
            <a:r>
              <a:rPr lang="es-ES" altLang="en-US" sz="1900"/>
              <a:t>"¿Qué piensas que podrías hacer en lugar de esto? Nosotros podríamos leer o buscar tesoros en el cuarto."</a:t>
            </a:r>
          </a:p>
          <a:p>
            <a:pPr>
              <a:buFontTx/>
              <a:buChar char="•"/>
            </a:pPr>
            <a:r>
              <a:rPr lang="es-ES" altLang="en-US" sz="1900"/>
              <a:t>"¿Hay alguna otra manera? Apuesto a que podríamos pensar en otra manera para poder hacer eso más fuerte con más, ¿mmmm... Más que?"</a:t>
            </a:r>
          </a:p>
          <a:p>
            <a:pPr>
              <a:buFontTx/>
              <a:buChar char="•"/>
            </a:pPr>
            <a:r>
              <a:rPr lang="es-ES" altLang="en-US" sz="1900"/>
              <a:t>"¿Qué otra cosa podríamos hacer para llegar ahí? ¿Podríamos caminar hacia atrás, o brincar sobre un solo pie?"</a:t>
            </a:r>
          </a:p>
          <a:p>
            <a:pPr>
              <a:buFontTx/>
              <a:buChar char="•"/>
            </a:pPr>
            <a:r>
              <a:rPr lang="es-ES" altLang="en-US" sz="1900"/>
              <a:t>"¿Cuál sería una manera amigable en la que nos podríamos preguntar? ¿Tal vez en una voz más baja?"</a:t>
            </a:r>
          </a:p>
          <a:p>
            <a:pPr>
              <a:buFontTx/>
              <a:buChar char="•"/>
            </a:pPr>
            <a:r>
              <a:rPr lang="es-ES" altLang="en-US" sz="1900"/>
              <a:t>"¿Cómo podríamos hacer esto más divertido? ¿Podríamos encontrar una roca, una hoja y una flor para traerlas aquí al cuarto?"</a:t>
            </a:r>
            <a:endParaRPr lang="en-US" altLang="en-US" sz="1900"/>
          </a:p>
        </p:txBody>
      </p:sp>
      <p:grpSp>
        <p:nvGrpSpPr>
          <p:cNvPr id="49157" name="Group 8"/>
          <p:cNvGrpSpPr>
            <a:grpSpLocks/>
          </p:cNvGrpSpPr>
          <p:nvPr/>
        </p:nvGrpSpPr>
        <p:grpSpPr bwMode="auto">
          <a:xfrm>
            <a:off x="0" y="0"/>
            <a:ext cx="10058400" cy="7772400"/>
            <a:chOff x="0" y="0"/>
            <a:chExt cx="6336" cy="4896"/>
          </a:xfrm>
        </p:grpSpPr>
        <p:sp>
          <p:nvSpPr>
            <p:cNvPr id="49160" name="Rectangle 9"/>
            <p:cNvSpPr>
              <a:spLocks noChangeArrowheads="1"/>
            </p:cNvSpPr>
            <p:nvPr/>
          </p:nvSpPr>
          <p:spPr bwMode="auto">
            <a:xfrm>
              <a:off x="4080" y="0"/>
              <a:ext cx="2256" cy="19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9161" name="Oval 10"/>
            <p:cNvSpPr>
              <a:spLocks noChangeArrowheads="1"/>
            </p:cNvSpPr>
            <p:nvPr/>
          </p:nvSpPr>
          <p:spPr bwMode="auto">
            <a:xfrm>
              <a:off x="5952" y="0"/>
              <a:ext cx="384" cy="384"/>
            </a:xfrm>
            <a:prstGeom prst="ellipse">
              <a:avLst/>
            </a:prstGeom>
            <a:solidFill>
              <a:schemeClr val="bg1"/>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endParaRPr lang="en-US" altLang="en-US" sz="2000">
                <a:latin typeface="Arial" panose="020B0604020202020204" pitchFamily="34" charset="0"/>
              </a:endParaRPr>
            </a:p>
          </p:txBody>
        </p:sp>
        <p:sp>
          <p:nvSpPr>
            <p:cNvPr id="49162" name="Rectangle 11"/>
            <p:cNvSpPr>
              <a:spLocks noChangeArrowheads="1"/>
            </p:cNvSpPr>
            <p:nvPr/>
          </p:nvSpPr>
          <p:spPr bwMode="auto">
            <a:xfrm>
              <a:off x="0" y="4656"/>
              <a:ext cx="6336" cy="24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9163" name="Rectangle 12"/>
            <p:cNvSpPr>
              <a:spLocks noChangeArrowheads="1"/>
            </p:cNvSpPr>
            <p:nvPr/>
          </p:nvSpPr>
          <p:spPr bwMode="auto">
            <a:xfrm>
              <a:off x="0" y="4464"/>
              <a:ext cx="1920" cy="192"/>
            </a:xfrm>
            <a:prstGeom prst="rect">
              <a:avLst/>
            </a:prstGeom>
            <a:solidFill>
              <a:srgbClr val="FF9933"/>
            </a:solidFill>
            <a:ln>
              <a:noFill/>
            </a:ln>
            <a:effectLst/>
            <a:extLs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9164" name="Text Box 13"/>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sp>
          <p:nvSpPr>
            <p:cNvPr id="49165" name="Oval 14"/>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49166" name="Rectangle 16"/>
            <p:cNvSpPr>
              <a:spLocks noChangeArrowheads="1"/>
            </p:cNvSpPr>
            <p:nvPr/>
          </p:nvSpPr>
          <p:spPr bwMode="auto">
            <a:xfrm rot="-590544">
              <a:off x="163" y="4184"/>
              <a:ext cx="470" cy="66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4916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 y="48"/>
              <a:ext cx="23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158" name="Text Box 19"/>
          <p:cNvSpPr txBox="1">
            <a:spLocks noChangeArrowheads="1"/>
          </p:cNvSpPr>
          <p:nvPr/>
        </p:nvSpPr>
        <p:spPr bwMode="auto">
          <a:xfrm>
            <a:off x="914400" y="70866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45</a:t>
            </a:r>
          </a:p>
        </p:txBody>
      </p:sp>
      <p:pic>
        <p:nvPicPr>
          <p:cNvPr id="4915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0218">
            <a:off x="230188" y="6672263"/>
            <a:ext cx="7350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body" idx="1"/>
          </p:nvPr>
        </p:nvSpPr>
        <p:spPr>
          <a:xfrm>
            <a:off x="250825" y="1985963"/>
            <a:ext cx="9053513" cy="5129212"/>
          </a:xfrm>
        </p:spPr>
        <p:txBody>
          <a:bodyPr/>
          <a:lstStyle/>
          <a:p>
            <a:pPr algn="ctr" eaLnBrk="1" hangingPunct="1"/>
            <a:r>
              <a:rPr lang="en-US" altLang="en-US" smtClean="0"/>
              <a:t>	</a:t>
            </a:r>
          </a:p>
        </p:txBody>
      </p:sp>
      <p:sp>
        <p:nvSpPr>
          <p:cNvPr id="51203" name="Text Box 7"/>
          <p:cNvSpPr txBox="1">
            <a:spLocks noChangeArrowheads="1"/>
          </p:cNvSpPr>
          <p:nvPr/>
        </p:nvSpPr>
        <p:spPr bwMode="auto">
          <a:xfrm>
            <a:off x="503238" y="1036638"/>
            <a:ext cx="8885237"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70" tIns="50935" rIns="101870" bIns="50935">
            <a:spAutoFit/>
          </a:bodyPr>
          <a:lstStyle>
            <a:lvl1pPr defTabSz="1019175">
              <a:spcBef>
                <a:spcPct val="20000"/>
              </a:spcBef>
              <a:defRPr sz="3600">
                <a:solidFill>
                  <a:schemeClr val="tx1"/>
                </a:solidFill>
                <a:latin typeface="Century Gothic" panose="020B0502020202020204" pitchFamily="34" charset="0"/>
              </a:defRPr>
            </a:lvl1pPr>
            <a:lvl2pPr marL="509588" indent="-317500" defTabSz="1019175">
              <a:spcBef>
                <a:spcPct val="20000"/>
              </a:spcBef>
              <a:buChar char="–"/>
              <a:defRPr sz="3100">
                <a:solidFill>
                  <a:schemeClr val="tx1"/>
                </a:solidFill>
                <a:latin typeface="Arial" panose="020B0604020202020204" pitchFamily="34" charset="0"/>
              </a:defRPr>
            </a:lvl2pPr>
            <a:lvl3pPr marL="1019175" indent="-254000" defTabSz="1019175">
              <a:spcBef>
                <a:spcPct val="20000"/>
              </a:spcBef>
              <a:buChar char="•"/>
              <a:defRPr sz="2700">
                <a:solidFill>
                  <a:schemeClr val="tx1"/>
                </a:solidFill>
                <a:latin typeface="Arial" panose="020B0604020202020204" pitchFamily="34" charset="0"/>
              </a:defRPr>
            </a:lvl3pPr>
            <a:lvl4pPr marL="1528763" indent="-254000" defTabSz="1019175">
              <a:spcBef>
                <a:spcPct val="20000"/>
              </a:spcBef>
              <a:buChar char="–"/>
              <a:defRPr sz="2200">
                <a:solidFill>
                  <a:schemeClr val="tx1"/>
                </a:solidFill>
                <a:latin typeface="Arial" panose="020B0604020202020204" pitchFamily="34" charset="0"/>
              </a:defRPr>
            </a:lvl4pPr>
            <a:lvl5pPr marL="2038350" indent="-254000" defTabSz="1019175">
              <a:spcBef>
                <a:spcPct val="20000"/>
              </a:spcBef>
              <a:buChar char="»"/>
              <a:defRPr sz="2200">
                <a:solidFill>
                  <a:schemeClr val="tx1"/>
                </a:solidFill>
                <a:latin typeface="Arial" panose="020B0604020202020204" pitchFamily="34" charset="0"/>
              </a:defRPr>
            </a:lvl5pPr>
            <a:lvl6pPr marL="2495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2952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409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3867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30000"/>
              </a:spcBef>
            </a:pPr>
            <a:r>
              <a:rPr lang="es-ES" altLang="en-US" sz="2800"/>
              <a:t>Los niños que son "FLIPPED" (VOLTEADOS) frecuentemente, se vuelven solucionadores de problemas con conciencia emocional, los cuales desarrollan habilidades sanas para sobrellevar situaciones las cuales les van a durar toda la vida.</a:t>
            </a:r>
            <a:endParaRPr lang="en-US" altLang="en-US" sz="500"/>
          </a:p>
        </p:txBody>
      </p:sp>
      <p:grpSp>
        <p:nvGrpSpPr>
          <p:cNvPr id="51204" name="Group 20"/>
          <p:cNvGrpSpPr>
            <a:grpSpLocks/>
          </p:cNvGrpSpPr>
          <p:nvPr/>
        </p:nvGrpSpPr>
        <p:grpSpPr bwMode="auto">
          <a:xfrm>
            <a:off x="0" y="0"/>
            <a:ext cx="10058400" cy="7772400"/>
            <a:chOff x="0" y="0"/>
            <a:chExt cx="6336" cy="4896"/>
          </a:xfrm>
        </p:grpSpPr>
        <p:pic>
          <p:nvPicPr>
            <p:cNvPr id="5120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2242"/>
              <a:ext cx="3274" cy="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206" name="Group 10"/>
            <p:cNvGrpSpPr>
              <a:grpSpLocks/>
            </p:cNvGrpSpPr>
            <p:nvPr/>
          </p:nvGrpSpPr>
          <p:grpSpPr bwMode="auto">
            <a:xfrm>
              <a:off x="0" y="0"/>
              <a:ext cx="6336" cy="4896"/>
              <a:chOff x="0" y="0"/>
              <a:chExt cx="6336" cy="4896"/>
            </a:xfrm>
          </p:grpSpPr>
          <p:sp>
            <p:nvSpPr>
              <p:cNvPr id="51207" name="Rectangle 11"/>
              <p:cNvSpPr>
                <a:spLocks noChangeArrowheads="1"/>
              </p:cNvSpPr>
              <p:nvPr/>
            </p:nvSpPr>
            <p:spPr bwMode="auto">
              <a:xfrm>
                <a:off x="0" y="4656"/>
                <a:ext cx="6336" cy="240"/>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51208" name="Rectangle 12"/>
              <p:cNvSpPr>
                <a:spLocks noChangeArrowheads="1"/>
              </p:cNvSpPr>
              <p:nvPr/>
            </p:nvSpPr>
            <p:spPr bwMode="auto">
              <a:xfrm>
                <a:off x="0" y="4464"/>
                <a:ext cx="1920" cy="192"/>
              </a:xfrm>
              <a:prstGeom prst="rect">
                <a:avLst/>
              </a:prstGeom>
              <a:solidFill>
                <a:srgbClr val="99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51209" name="Rectangle 13"/>
              <p:cNvSpPr>
                <a:spLocks noChangeArrowheads="1"/>
              </p:cNvSpPr>
              <p:nvPr/>
            </p:nvSpPr>
            <p:spPr bwMode="auto">
              <a:xfrm>
                <a:off x="4080" y="0"/>
                <a:ext cx="2256" cy="19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51210" name="Text Box 14"/>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79438" y="152400"/>
            <a:ext cx="9051925" cy="12954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01609" tIns="50806" rIns="101609" bIns="50806"/>
          <a:lstStyle/>
          <a:p>
            <a:pPr eaLnBrk="1" hangingPunct="1"/>
            <a:r>
              <a:rPr lang="en-US" altLang="en-US" sz="5400" smtClean="0">
                <a:latin typeface="Century Gothic" panose="020B0502020202020204" pitchFamily="34" charset="0"/>
              </a:rPr>
              <a:t>Gracias</a:t>
            </a:r>
          </a:p>
        </p:txBody>
      </p:sp>
      <p:pic>
        <p:nvPicPr>
          <p:cNvPr id="532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1371600"/>
            <a:ext cx="6096000"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638800"/>
            <a:ext cx="83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481638"/>
            <a:ext cx="9906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5634038"/>
            <a:ext cx="838200" cy="8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481638"/>
            <a:ext cx="10398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0" y="2794060"/>
            <a:ext cx="10134600" cy="923330"/>
          </a:xfrm>
          <a:prstGeom prst="rect">
            <a:avLst/>
          </a:prstGeom>
          <a:noFill/>
        </p:spPr>
        <p:txBody>
          <a:bodyPr>
            <a:spAutoFit/>
            <a:scene3d>
              <a:camera prst="orthographicFront"/>
              <a:lightRig rig="threePt" dir="t"/>
            </a:scene3d>
            <a:sp3d extrusionH="57150">
              <a:bevelT w="82550" h="38100" prst="coolSlant"/>
            </a:sp3d>
          </a:bodyPr>
          <a:lstStyle/>
          <a:p>
            <a:pPr algn="ctr">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a:t>
            </a:r>
            <a:r>
              <a:rPr lang="en-US" sz="5400" b="1" dirty="0" err="1">
                <a:ln w="6600">
                  <a:solidFill>
                    <a:schemeClr val="accent2"/>
                  </a:solidFill>
                  <a:prstDash val="solid"/>
                </a:ln>
                <a:solidFill>
                  <a:srgbClr val="9999FF"/>
                </a:solidFill>
                <a:effectLst>
                  <a:outerShdw dist="38100" dir="2700000" algn="tl" rotWithShape="0">
                    <a:schemeClr val="accent2"/>
                  </a:outerShdw>
                </a:effectLst>
              </a:rPr>
              <a:t>V</a:t>
            </a:r>
            <a:r>
              <a:rPr lang="en-US" sz="5400" b="1" dirty="0" err="1">
                <a:ln w="6600">
                  <a:solidFill>
                    <a:schemeClr val="accent2"/>
                  </a:solidFill>
                  <a:prstDash val="solid"/>
                </a:ln>
                <a:solidFill>
                  <a:srgbClr val="CC0000"/>
                </a:solidFill>
                <a:effectLst>
                  <a:outerShdw dist="38100" dir="2700000" algn="tl" rotWithShape="0">
                    <a:schemeClr val="accent2"/>
                  </a:outerShdw>
                </a:effectLst>
              </a:rPr>
              <a:t>o</a:t>
            </a:r>
            <a:r>
              <a:rPr lang="en-US" sz="5400" b="1" dirty="0" err="1">
                <a:ln w="6600">
                  <a:solidFill>
                    <a:schemeClr val="accent2"/>
                  </a:solidFill>
                  <a:prstDash val="solid"/>
                </a:ln>
                <a:solidFill>
                  <a:srgbClr val="009999"/>
                </a:solidFill>
                <a:effectLst>
                  <a:outerShdw dist="38100" dir="2700000" algn="tl" rotWithShape="0">
                    <a:schemeClr val="accent2"/>
                  </a:outerShdw>
                </a:effectLst>
              </a:rPr>
              <a:t>l</a:t>
            </a:r>
            <a:r>
              <a:rPr lang="en-US" sz="5400" b="1" dirty="0" err="1">
                <a:ln w="6600">
                  <a:solidFill>
                    <a:schemeClr val="accent2"/>
                  </a:solidFill>
                  <a:prstDash val="solid"/>
                </a:ln>
                <a:solidFill>
                  <a:srgbClr val="FF9933"/>
                </a:solidFill>
                <a:effectLst>
                  <a:outerShdw dist="38100" dir="2700000" algn="tl" rotWithShape="0">
                    <a:schemeClr val="accent2"/>
                  </a:outerShdw>
                </a:effectLst>
              </a:rPr>
              <a:t>t</a:t>
            </a:r>
            <a:r>
              <a:rPr lang="en-US" sz="5400" b="1" dirty="0" err="1">
                <a:ln w="6600">
                  <a:solidFill>
                    <a:schemeClr val="accent2"/>
                  </a:solidFill>
                  <a:prstDash val="solid"/>
                </a:ln>
                <a:solidFill>
                  <a:srgbClr val="FFFFFF"/>
                </a:solidFill>
                <a:effectLst>
                  <a:outerShdw dist="38100" dir="2700000" algn="tl" rotWithShape="0">
                    <a:schemeClr val="accent2"/>
                  </a:outerShdw>
                </a:effectLst>
              </a:rPr>
              <a:t>e</a:t>
            </a:r>
            <a:r>
              <a:rPr lang="en-US" sz="5400" b="1" dirty="0" err="1">
                <a:ln w="6600">
                  <a:solidFill>
                    <a:schemeClr val="accent2"/>
                  </a:solidFill>
                  <a:prstDash val="solid"/>
                </a:ln>
                <a:solidFill>
                  <a:srgbClr val="FFFF00"/>
                </a:solidFill>
                <a:effectLst>
                  <a:outerShdw dist="38100" dir="2700000" algn="tl" rotWithShape="0">
                    <a:schemeClr val="accent2"/>
                  </a:outerShdw>
                </a:effectLst>
              </a:rPr>
              <a:t>a</a:t>
            </a:r>
            <a:r>
              <a:rPr lang="en-US" sz="5400" b="1" dirty="0" err="1">
                <a:ln w="6600">
                  <a:solidFill>
                    <a:schemeClr val="accent2"/>
                  </a:solidFill>
                  <a:prstDash val="solid"/>
                </a:ln>
                <a:solidFill>
                  <a:srgbClr val="00B0F0"/>
                </a:solidFill>
                <a:effectLst>
                  <a:outerShdw dist="38100" dir="2700000" algn="tl" rotWithShape="0">
                    <a:schemeClr val="accent2"/>
                  </a:outerShdw>
                </a:effectLst>
              </a:rPr>
              <a:t>l</a:t>
            </a:r>
            <a:r>
              <a:rPr lang="en-US" sz="5400" b="1" dirty="0" err="1">
                <a:ln w="6600">
                  <a:solidFill>
                    <a:schemeClr val="accent2"/>
                  </a:solidFill>
                  <a:prstDash val="solid"/>
                </a:ln>
                <a:solidFill>
                  <a:srgbClr val="9999FF"/>
                </a:solidFill>
                <a:effectLst>
                  <a:outerShdw dist="38100" dir="2700000" algn="tl" rotWithShape="0">
                    <a:schemeClr val="accent2"/>
                  </a:outerShdw>
                </a:effectLst>
              </a:rPr>
              <a:t>o</a:t>
            </a:r>
            <a:r>
              <a:rPr lang="en-US" sz="5400" b="1" dirty="0">
                <a:ln w="6600">
                  <a:solidFill>
                    <a:schemeClr val="accent2"/>
                  </a:solidFill>
                  <a:prstDash val="solid"/>
                </a:ln>
                <a:solidFill>
                  <a:srgbClr val="FFFFFF"/>
                </a:solidFill>
                <a:effectLst>
                  <a:outerShdw dist="38100" dir="2700000" algn="tl" rotWithShape="0">
                    <a:schemeClr val="accent2"/>
                  </a:outerShdw>
                </a:effectLst>
              </a:rPr>
              <a:t> </a:t>
            </a:r>
            <a:r>
              <a:rPr lang="en-US" sz="5400" b="1" dirty="0" err="1">
                <a:ln w="6600">
                  <a:solidFill>
                    <a:schemeClr val="accent2"/>
                  </a:solidFill>
                  <a:prstDash val="solid"/>
                </a:ln>
                <a:solidFill>
                  <a:srgbClr val="CC0000"/>
                </a:solidFill>
                <a:effectLst>
                  <a:outerShdw dist="38100" dir="2700000" algn="tl" rotWithShape="0">
                    <a:schemeClr val="accent2"/>
                  </a:outerShdw>
                </a:effectLst>
              </a:rPr>
              <a:t>P</a:t>
            </a:r>
            <a:r>
              <a:rPr lang="en-US" sz="5400" b="1" dirty="0" err="1">
                <a:ln w="6600">
                  <a:solidFill>
                    <a:schemeClr val="accent2"/>
                  </a:solidFill>
                  <a:prstDash val="solid"/>
                </a:ln>
                <a:solidFill>
                  <a:srgbClr val="009999"/>
                </a:solidFill>
                <a:effectLst>
                  <a:outerShdw dist="38100" dir="2700000" algn="tl" rotWithShape="0">
                    <a:schemeClr val="accent2"/>
                  </a:outerShdw>
                </a:effectLst>
              </a:rPr>
              <a:t>o</a:t>
            </a:r>
            <a:r>
              <a:rPr lang="en-US" sz="5400" b="1" dirty="0" err="1">
                <a:ln w="6600">
                  <a:solidFill>
                    <a:schemeClr val="accent2"/>
                  </a:solidFill>
                  <a:prstDash val="solid"/>
                </a:ln>
                <a:solidFill>
                  <a:srgbClr val="FF9933"/>
                </a:solidFill>
                <a:effectLst>
                  <a:outerShdw dist="38100" dir="2700000" algn="tl" rotWithShape="0">
                    <a:schemeClr val="accent2"/>
                  </a:outerShdw>
                </a:effectLst>
              </a:rPr>
              <a:t>s</a:t>
            </a:r>
            <a:r>
              <a:rPr lang="en-US" sz="5400" b="1" dirty="0" err="1">
                <a:ln w="6600">
                  <a:solidFill>
                    <a:schemeClr val="accent2"/>
                  </a:solidFill>
                  <a:prstDash val="solid"/>
                </a:ln>
                <a:solidFill>
                  <a:schemeClr val="bg1"/>
                </a:solidFill>
                <a:effectLst>
                  <a:outerShdw dist="38100" dir="2700000" algn="tl" rotWithShape="0">
                    <a:schemeClr val="accent2"/>
                  </a:outerShdw>
                </a:effectLst>
              </a:rPr>
              <a:t>i</a:t>
            </a:r>
            <a:r>
              <a:rPr lang="en-US" sz="5400" b="1" dirty="0" err="1">
                <a:ln w="6600">
                  <a:solidFill>
                    <a:schemeClr val="accent2"/>
                  </a:solidFill>
                  <a:prstDash val="solid"/>
                </a:ln>
                <a:solidFill>
                  <a:srgbClr val="FFFF00"/>
                </a:solidFill>
                <a:effectLst>
                  <a:outerShdw dist="38100" dir="2700000" algn="tl" rotWithShape="0">
                    <a:schemeClr val="accent2"/>
                  </a:outerShdw>
                </a:effectLst>
              </a:rPr>
              <a:t>t</a:t>
            </a:r>
            <a:r>
              <a:rPr lang="en-US" sz="5400" b="1" dirty="0" err="1">
                <a:ln w="6600">
                  <a:solidFill>
                    <a:schemeClr val="accent2"/>
                  </a:solidFill>
                  <a:prstDash val="solid"/>
                </a:ln>
                <a:solidFill>
                  <a:srgbClr val="72AADB"/>
                </a:solidFill>
                <a:effectLst>
                  <a:outerShdw dist="38100" dir="2700000" algn="tl" rotWithShape="0">
                    <a:schemeClr val="accent2"/>
                  </a:outerShdw>
                </a:effectLst>
              </a:rPr>
              <a:t>i</a:t>
            </a:r>
            <a:r>
              <a:rPr lang="en-US" sz="5400" b="1" dirty="0" err="1">
                <a:ln w="6600">
                  <a:solidFill>
                    <a:schemeClr val="accent2"/>
                  </a:solidFill>
                  <a:prstDash val="solid"/>
                </a:ln>
                <a:solidFill>
                  <a:srgbClr val="9999FF"/>
                </a:solidFill>
                <a:effectLst>
                  <a:outerShdw dist="38100" dir="2700000" algn="tl" rotWithShape="0">
                    <a:schemeClr val="accent2"/>
                  </a:outerShdw>
                </a:effectLst>
              </a:rPr>
              <a:t>v</a:t>
            </a:r>
            <a:r>
              <a:rPr lang="en-US" sz="5400" b="1" dirty="0" err="1">
                <a:ln w="6600">
                  <a:solidFill>
                    <a:schemeClr val="accent2"/>
                  </a:solidFill>
                  <a:prstDash val="solid"/>
                </a:ln>
                <a:solidFill>
                  <a:srgbClr val="CC0000"/>
                </a:solidFill>
                <a:effectLst>
                  <a:outerShdw dist="38100" dir="2700000" algn="tl" rotWithShape="0">
                    <a:schemeClr val="accent2"/>
                  </a:outerShdw>
                </a:effectLst>
              </a:rPr>
              <a:t>a</a:t>
            </a:r>
            <a:r>
              <a:rPr lang="en-US" sz="5400" b="1" dirty="0" err="1">
                <a:ln w="6600">
                  <a:solidFill>
                    <a:schemeClr val="accent2"/>
                  </a:solidFill>
                  <a:prstDash val="solid"/>
                </a:ln>
                <a:solidFill>
                  <a:srgbClr val="009999"/>
                </a:solidFill>
                <a:effectLst>
                  <a:outerShdw dist="38100" dir="2700000" algn="tl" rotWithShape="0">
                    <a:schemeClr val="accent2"/>
                  </a:outerShdw>
                </a:effectLst>
              </a:rPr>
              <a:t>m</a:t>
            </a:r>
            <a:r>
              <a:rPr lang="en-US" sz="5400" b="1" dirty="0" err="1">
                <a:ln w="6600">
                  <a:solidFill>
                    <a:schemeClr val="accent2"/>
                  </a:solidFill>
                  <a:prstDash val="solid"/>
                </a:ln>
                <a:solidFill>
                  <a:srgbClr val="FF9933"/>
                </a:solidFill>
                <a:effectLst>
                  <a:outerShdw dist="38100" dir="2700000" algn="tl" rotWithShape="0">
                    <a:schemeClr val="accent2"/>
                  </a:outerShdw>
                </a:effectLst>
              </a:rPr>
              <a:t>e</a:t>
            </a:r>
            <a:r>
              <a:rPr lang="en-US" sz="5400" b="1" dirty="0" err="1">
                <a:ln w="6600">
                  <a:solidFill>
                    <a:schemeClr val="accent2"/>
                  </a:solidFill>
                  <a:prstDash val="solid"/>
                </a:ln>
                <a:solidFill>
                  <a:srgbClr val="FFFFFF"/>
                </a:solidFill>
                <a:effectLst>
                  <a:outerShdw dist="38100" dir="2700000" algn="tl" rotWithShape="0">
                    <a:schemeClr val="accent2"/>
                  </a:outerShdw>
                </a:effectLst>
              </a:rPr>
              <a:t>n</a:t>
            </a:r>
            <a:r>
              <a:rPr lang="en-US" sz="5400" b="1" dirty="0" err="1">
                <a:ln w="6600">
                  <a:solidFill>
                    <a:schemeClr val="accent2"/>
                  </a:solidFill>
                  <a:prstDash val="solid"/>
                </a:ln>
                <a:solidFill>
                  <a:srgbClr val="FFFF00"/>
                </a:solidFill>
                <a:effectLst>
                  <a:outerShdw dist="38100" dir="2700000" algn="tl" rotWithShape="0">
                    <a:schemeClr val="accent2"/>
                  </a:outerShdw>
                </a:effectLst>
              </a:rPr>
              <a:t>t</a:t>
            </a:r>
            <a:r>
              <a:rPr lang="en-US" sz="5400" b="1" dirty="0" err="1">
                <a:ln w="6600">
                  <a:solidFill>
                    <a:schemeClr val="accent2"/>
                  </a:solidFill>
                  <a:prstDash val="solid"/>
                </a:ln>
                <a:solidFill>
                  <a:srgbClr val="72AADB"/>
                </a:solidFill>
                <a:effectLst>
                  <a:outerShdw dist="38100" dir="2700000" algn="tl" rotWithShape="0">
                    <a:schemeClr val="accent2"/>
                  </a:outerShdw>
                </a:effectLst>
              </a:rPr>
              <a:t>e</a:t>
            </a:r>
            <a:r>
              <a:rPr lang="en-US" sz="5400" b="1" dirty="0">
                <a:ln w="6600">
                  <a:solidFill>
                    <a:schemeClr val="accent2"/>
                  </a:solidFill>
                  <a:prstDash val="solid"/>
                </a:ln>
                <a:solidFill>
                  <a:srgbClr val="72AADB"/>
                </a:solidFill>
                <a:effectLst>
                  <a:outerShdw dist="38100" dir="2700000" algn="tl" rotWithShape="0">
                    <a:schemeClr val="accent2"/>
                  </a:outerShdw>
                </a:effectLst>
              </a:rPr>
              <a:t>!</a:t>
            </a:r>
            <a:r>
              <a:rPr lang="en-US" sz="5400" b="1" dirty="0">
                <a:ln w="6600">
                  <a:solidFill>
                    <a:schemeClr val="accent2"/>
                  </a:solidFill>
                  <a:prstDash val="solid"/>
                </a:ln>
                <a:solidFill>
                  <a:srgbClr val="FFFFFF"/>
                </a:solidFill>
                <a:effectLst>
                  <a:outerShdw dist="38100" dir="2700000" algn="tl" rotWithShape="0">
                    <a:schemeClr val="accent2"/>
                  </a:outerShdw>
                </a:effectLst>
              </a:rPr>
              <a:t>)</a:t>
            </a:r>
          </a:p>
        </p:txBody>
      </p:sp>
      <p:sp>
        <p:nvSpPr>
          <p:cNvPr id="53257" name="Rectangle 9"/>
          <p:cNvSpPr>
            <a:spLocks noChangeArrowheads="1"/>
          </p:cNvSpPr>
          <p:nvPr/>
        </p:nvSpPr>
        <p:spPr bwMode="auto">
          <a:xfrm>
            <a:off x="712788" y="3656013"/>
            <a:ext cx="8915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pPr>
            <a:r>
              <a:rPr lang="es-419" altLang="en-US" sz="2400"/>
              <a:t>Cuatro pasos de apoyo para ayudar a niños  a que aprendan sobre sus sentimientos, obtengan autocontrol, y disminuyan los comportamientos desafiantes</a:t>
            </a:r>
            <a:r>
              <a:rPr lang="en-US" altLang="en-US" sz="2400"/>
              <a:t>.</a:t>
            </a:r>
          </a:p>
        </p:txBody>
      </p:sp>
      <p:grpSp>
        <p:nvGrpSpPr>
          <p:cNvPr id="53258" name="Group 19"/>
          <p:cNvGrpSpPr>
            <a:grpSpLocks/>
          </p:cNvGrpSpPr>
          <p:nvPr/>
        </p:nvGrpSpPr>
        <p:grpSpPr bwMode="auto">
          <a:xfrm rot="-590544">
            <a:off x="228600" y="6634163"/>
            <a:ext cx="782638" cy="1066800"/>
            <a:chOff x="480" y="1248"/>
            <a:chExt cx="2064" cy="3024"/>
          </a:xfrm>
        </p:grpSpPr>
        <p:sp>
          <p:nvSpPr>
            <p:cNvPr id="53260" name="Rectangle 20"/>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53261"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3259"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50218">
            <a:off x="234950" y="6642100"/>
            <a:ext cx="7350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lstStyle/>
          <a:p>
            <a:pPr eaLnBrk="1" hangingPunct="1"/>
            <a:r>
              <a:rPr lang="en-US" altLang="en-US" smtClean="0">
                <a:latin typeface="Century Gothic" panose="020B0502020202020204" pitchFamily="34" charset="0"/>
              </a:rPr>
              <a:t>FLIP IT es:</a:t>
            </a:r>
          </a:p>
        </p:txBody>
      </p:sp>
      <p:pic>
        <p:nvPicPr>
          <p:cNvPr id="819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2212975"/>
            <a:ext cx="3390900" cy="461803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ext Box 18"/>
          <p:cNvSpPr txBox="1">
            <a:spLocks noChangeArrowheads="1"/>
          </p:cNvSpPr>
          <p:nvPr/>
        </p:nvSpPr>
        <p:spPr bwMode="auto">
          <a:xfrm>
            <a:off x="1752600" y="7391400"/>
            <a:ext cx="701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2017</a:t>
            </a:r>
          </a:p>
        </p:txBody>
      </p:sp>
      <p:grpSp>
        <p:nvGrpSpPr>
          <p:cNvPr id="8197" name="Group 11"/>
          <p:cNvGrpSpPr>
            <a:grpSpLocks/>
          </p:cNvGrpSpPr>
          <p:nvPr/>
        </p:nvGrpSpPr>
        <p:grpSpPr bwMode="auto">
          <a:xfrm>
            <a:off x="228600" y="6661150"/>
            <a:ext cx="1303338" cy="1066800"/>
            <a:chOff x="220663" y="6629400"/>
            <a:chExt cx="1303337" cy="1066800"/>
          </a:xfrm>
        </p:grpSpPr>
        <p:grpSp>
          <p:nvGrpSpPr>
            <p:cNvPr id="8200" name="Group 20"/>
            <p:cNvGrpSpPr>
              <a:grpSpLocks/>
            </p:cNvGrpSpPr>
            <p:nvPr/>
          </p:nvGrpSpPr>
          <p:grpSpPr bwMode="auto">
            <a:xfrm>
              <a:off x="220663" y="6629400"/>
              <a:ext cx="1303337" cy="1066800"/>
              <a:chOff x="139" y="4176"/>
              <a:chExt cx="821" cy="672"/>
            </a:xfrm>
          </p:grpSpPr>
          <p:sp>
            <p:nvSpPr>
              <p:cNvPr id="8202" name="Oval 21"/>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8203" name="Group 22"/>
              <p:cNvGrpSpPr>
                <a:grpSpLocks/>
              </p:cNvGrpSpPr>
              <p:nvPr/>
            </p:nvGrpSpPr>
            <p:grpSpPr bwMode="auto">
              <a:xfrm rot="-590544">
                <a:off x="139" y="4176"/>
                <a:ext cx="493" cy="672"/>
                <a:chOff x="480" y="1248"/>
                <a:chExt cx="2064" cy="3024"/>
              </a:xfrm>
            </p:grpSpPr>
            <p:sp>
              <p:nvSpPr>
                <p:cNvPr id="8204" name="Rectangle 23"/>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8205"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20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0218">
              <a:off x="227803" y="6638115"/>
              <a:ext cx="734832" cy="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8" name="Text Box 24"/>
          <p:cNvSpPr txBox="1">
            <a:spLocks noChangeArrowheads="1"/>
          </p:cNvSpPr>
          <p:nvPr/>
        </p:nvSpPr>
        <p:spPr bwMode="auto">
          <a:xfrm>
            <a:off x="990600" y="70866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2</a:t>
            </a:r>
          </a:p>
        </p:txBody>
      </p:sp>
      <p:sp>
        <p:nvSpPr>
          <p:cNvPr id="8199" name="Rectangle 7"/>
          <p:cNvSpPr>
            <a:spLocks noChangeArrowheads="1"/>
          </p:cNvSpPr>
          <p:nvPr/>
        </p:nvSpPr>
        <p:spPr bwMode="auto">
          <a:xfrm>
            <a:off x="4679950" y="2133600"/>
            <a:ext cx="43878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lnSpc>
                <a:spcPct val="90000"/>
              </a:lnSpc>
              <a:buFontTx/>
              <a:buChar char="•"/>
            </a:pPr>
            <a:r>
              <a:rPr lang="es-419" altLang="en-US" sz="2400"/>
              <a:t>Práctica óptima simplificada</a:t>
            </a:r>
          </a:p>
          <a:p>
            <a:pPr eaLnBrk="1" hangingPunct="1">
              <a:lnSpc>
                <a:spcPct val="90000"/>
              </a:lnSpc>
              <a:buFontTx/>
              <a:buChar char="•"/>
            </a:pPr>
            <a:r>
              <a:rPr lang="es-419" altLang="en-US" sz="2400"/>
              <a:t>Basado en fortalezas</a:t>
            </a:r>
          </a:p>
          <a:p>
            <a:pPr eaLnBrk="1" hangingPunct="1">
              <a:lnSpc>
                <a:spcPct val="90000"/>
              </a:lnSpc>
              <a:buFontTx/>
              <a:buChar char="•"/>
            </a:pPr>
            <a:r>
              <a:rPr lang="es-419" altLang="en-US" sz="2400"/>
              <a:t>Sentido común</a:t>
            </a:r>
          </a:p>
          <a:p>
            <a:pPr eaLnBrk="1" hangingPunct="1">
              <a:lnSpc>
                <a:spcPct val="90000"/>
              </a:lnSpc>
              <a:buFontTx/>
              <a:buChar char="•"/>
            </a:pPr>
            <a:r>
              <a:rPr lang="es-419" altLang="en-US" sz="2400"/>
              <a:t>Efectivo</a:t>
            </a:r>
          </a:p>
          <a:p>
            <a:pPr eaLnBrk="1" hangingPunct="1">
              <a:lnSpc>
                <a:spcPct val="90000"/>
              </a:lnSpc>
              <a:buFontTx/>
              <a:buChar char="•"/>
            </a:pPr>
            <a:r>
              <a:rPr lang="es-419" altLang="en-US" sz="2400"/>
              <a:t>Portátil</a:t>
            </a:r>
          </a:p>
          <a:p>
            <a:pPr eaLnBrk="1" hangingPunct="1">
              <a:lnSpc>
                <a:spcPct val="90000"/>
              </a:lnSpc>
              <a:buFontTx/>
              <a:buChar char="•"/>
            </a:pPr>
            <a:r>
              <a:rPr lang="es-419" altLang="en-US" sz="2400"/>
              <a:t>Fácil de recordar</a:t>
            </a:r>
          </a:p>
          <a:p>
            <a:pPr eaLnBrk="1" hangingPunct="1">
              <a:lnSpc>
                <a:spcPct val="90000"/>
              </a:lnSpc>
              <a:buFontTx/>
              <a:buChar char="•"/>
            </a:pPr>
            <a:r>
              <a:rPr lang="es-419" altLang="en-US" sz="2400"/>
              <a:t>Fácil de compartir</a:t>
            </a:r>
          </a:p>
          <a:p>
            <a:pPr eaLnBrk="1" hangingPunct="1">
              <a:lnSpc>
                <a:spcPct val="90000"/>
              </a:lnSpc>
              <a:buFontTx/>
              <a:buChar char="•"/>
            </a:pPr>
            <a:r>
              <a:rPr lang="es-419" altLang="en-US" sz="2400"/>
              <a:t>Aplicable en una variedad de situaciones</a:t>
            </a:r>
          </a:p>
          <a:p>
            <a:pPr eaLnBrk="1" hangingPunct="1">
              <a:lnSpc>
                <a:spcPct val="90000"/>
              </a:lnSpc>
              <a:buFontTx/>
              <a:buChar char="•"/>
            </a:pPr>
            <a:r>
              <a:rPr lang="es-419" altLang="en-US" sz="2400"/>
              <a:t>Cuatro pasos simples</a:t>
            </a:r>
          </a:p>
          <a:p>
            <a:pPr eaLnBrk="1" hangingPunct="1">
              <a:lnSpc>
                <a:spcPct val="90000"/>
              </a:lnSpc>
            </a:pPr>
            <a:endParaRPr lang="en-US" altLang="en-US" sz="2400"/>
          </a:p>
          <a:p>
            <a:pPr eaLnBrk="1" hangingPunct="1">
              <a:lnSpc>
                <a:spcPct val="90000"/>
              </a:lnSpc>
            </a:pPr>
            <a:endParaRPr lang="en-US" alt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eaLnBrk="1" hangingPunct="1"/>
            <a:r>
              <a:rPr lang="en-US" altLang="en-US" smtClean="0">
                <a:latin typeface="Century Gothic" panose="020B0502020202020204" pitchFamily="34" charset="0"/>
              </a:rPr>
              <a:t>FLIP IT los 4 pasos</a:t>
            </a:r>
          </a:p>
        </p:txBody>
      </p:sp>
      <p:grpSp>
        <p:nvGrpSpPr>
          <p:cNvPr id="10243" name="Group 26"/>
          <p:cNvGrpSpPr>
            <a:grpSpLocks/>
          </p:cNvGrpSpPr>
          <p:nvPr/>
        </p:nvGrpSpPr>
        <p:grpSpPr bwMode="auto">
          <a:xfrm>
            <a:off x="228600" y="6634163"/>
            <a:ext cx="1303338" cy="1066800"/>
            <a:chOff x="220663" y="6629400"/>
            <a:chExt cx="1303337" cy="1066800"/>
          </a:xfrm>
        </p:grpSpPr>
        <p:grpSp>
          <p:nvGrpSpPr>
            <p:cNvPr id="10250" name="Group 20"/>
            <p:cNvGrpSpPr>
              <a:grpSpLocks/>
            </p:cNvGrpSpPr>
            <p:nvPr/>
          </p:nvGrpSpPr>
          <p:grpSpPr bwMode="auto">
            <a:xfrm>
              <a:off x="220663" y="6629400"/>
              <a:ext cx="1303337" cy="1066800"/>
              <a:chOff x="139" y="4176"/>
              <a:chExt cx="821" cy="672"/>
            </a:xfrm>
          </p:grpSpPr>
          <p:sp>
            <p:nvSpPr>
              <p:cNvPr id="10252" name="Oval 21"/>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10253" name="Group 22"/>
              <p:cNvGrpSpPr>
                <a:grpSpLocks/>
              </p:cNvGrpSpPr>
              <p:nvPr/>
            </p:nvGrpSpPr>
            <p:grpSpPr bwMode="auto">
              <a:xfrm rot="-590544">
                <a:off x="139" y="4176"/>
                <a:ext cx="493" cy="672"/>
                <a:chOff x="480" y="1248"/>
                <a:chExt cx="2064" cy="3024"/>
              </a:xfrm>
            </p:grpSpPr>
            <p:sp>
              <p:nvSpPr>
                <p:cNvPr id="10254" name="Rectangle 23"/>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10255"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0251"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0218">
              <a:off x="227803" y="6638115"/>
              <a:ext cx="734832" cy="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4" name="Text Box 24"/>
          <p:cNvSpPr txBox="1">
            <a:spLocks noChangeArrowheads="1"/>
          </p:cNvSpPr>
          <p:nvPr/>
        </p:nvSpPr>
        <p:spPr bwMode="auto">
          <a:xfrm>
            <a:off x="998538" y="7091363"/>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3</a:t>
            </a:r>
          </a:p>
        </p:txBody>
      </p:sp>
      <p:sp>
        <p:nvSpPr>
          <p:cNvPr id="10245" name="Text Box 17"/>
          <p:cNvSpPr txBox="1">
            <a:spLocks noChangeArrowheads="1"/>
          </p:cNvSpPr>
          <p:nvPr/>
        </p:nvSpPr>
        <p:spPr bwMode="auto">
          <a:xfrm>
            <a:off x="1414463" y="2052638"/>
            <a:ext cx="8140700"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70" tIns="50935" rIns="101870" bIns="50935">
            <a:spAutoFit/>
          </a:bodyPr>
          <a:lstStyle>
            <a:lvl1pPr marL="382588" indent="-382588" defTabSz="1019175">
              <a:spcBef>
                <a:spcPct val="20000"/>
              </a:spcBef>
              <a:defRPr sz="3600">
                <a:solidFill>
                  <a:schemeClr val="tx1"/>
                </a:solidFill>
                <a:latin typeface="Century Gothic" panose="020B0502020202020204" pitchFamily="34" charset="0"/>
              </a:defRPr>
            </a:lvl1pPr>
            <a:lvl2pPr marL="892175" indent="-382588" defTabSz="1019175">
              <a:spcBef>
                <a:spcPct val="20000"/>
              </a:spcBef>
              <a:buChar char="–"/>
              <a:defRPr sz="3100">
                <a:solidFill>
                  <a:schemeClr val="tx1"/>
                </a:solidFill>
                <a:latin typeface="Arial" panose="020B0604020202020204" pitchFamily="34" charset="0"/>
              </a:defRPr>
            </a:lvl2pPr>
            <a:lvl3pPr marL="1400175" indent="-381000" defTabSz="1019175">
              <a:spcBef>
                <a:spcPct val="20000"/>
              </a:spcBef>
              <a:buChar char="•"/>
              <a:defRPr sz="2700">
                <a:solidFill>
                  <a:schemeClr val="tx1"/>
                </a:solidFill>
                <a:latin typeface="Arial" panose="020B0604020202020204" pitchFamily="34" charset="0"/>
              </a:defRPr>
            </a:lvl3pPr>
            <a:lvl4pPr marL="1909763" indent="-381000" defTabSz="1019175">
              <a:spcBef>
                <a:spcPct val="20000"/>
              </a:spcBef>
              <a:buChar char="–"/>
              <a:defRPr sz="2200">
                <a:solidFill>
                  <a:schemeClr val="tx1"/>
                </a:solidFill>
                <a:latin typeface="Arial" panose="020B0604020202020204" pitchFamily="34" charset="0"/>
              </a:defRPr>
            </a:lvl4pPr>
            <a:lvl5pPr marL="2419350" indent="-381000" defTabSz="1019175">
              <a:spcBef>
                <a:spcPct val="20000"/>
              </a:spcBef>
              <a:buChar char="»"/>
              <a:defRPr sz="2200">
                <a:solidFill>
                  <a:schemeClr val="tx1"/>
                </a:solidFill>
                <a:latin typeface="Arial" panose="020B0604020202020204" pitchFamily="34" charset="0"/>
              </a:defRPr>
            </a:lvl5pPr>
            <a:lvl6pPr marL="2876550" indent="-381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333750" indent="-381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790950" indent="-381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248150" indent="-381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r>
              <a:rPr lang="es-419" altLang="en-US" sz="1800"/>
              <a:t>1.  </a:t>
            </a:r>
            <a:r>
              <a:rPr lang="es-419" altLang="en-US" sz="1800" b="1" u="sng"/>
              <a:t>F</a:t>
            </a:r>
            <a:r>
              <a:rPr lang="es-419" altLang="en-US" sz="1800"/>
              <a:t>EELINGS (SENTIMIENTOS):  Hable gentilmente con los </a:t>
            </a:r>
            <a:r>
              <a:rPr lang="es-ES" altLang="en-US" sz="1800"/>
              <a:t>niños sobre sus sentimientos, y sobre lo que usted está viendo y escuchando como resultado de sus emociones. Ayude a los niños a identificar a la raíz de los sentimientos que están causando el comportamiento.</a:t>
            </a:r>
            <a:endParaRPr lang="es-419" altLang="en-US" sz="1800" b="1" u="sng"/>
          </a:p>
          <a:p>
            <a:pPr eaLnBrk="1" hangingPunct="1">
              <a:spcBef>
                <a:spcPct val="0"/>
              </a:spcBef>
            </a:pPr>
            <a:r>
              <a:rPr lang="es-419" altLang="en-US" sz="1800"/>
              <a:t>2.  </a:t>
            </a:r>
            <a:r>
              <a:rPr lang="es-419" altLang="en-US" sz="1800" b="1" u="sng"/>
              <a:t>L</a:t>
            </a:r>
            <a:r>
              <a:rPr lang="es-419" altLang="en-US" sz="1800"/>
              <a:t>IMITS (LIMITES):  </a:t>
            </a:r>
            <a:r>
              <a:rPr lang="es-ES" altLang="en-US" sz="1800"/>
              <a:t>Recuérdele a los niños sobre los límites positivos y las expectativas que usted tiene con respecto a su comportamiento. Límites afectuosos y simples ayudan a rodear a los niños con un sentido de consistencia, seguridad y confianza.</a:t>
            </a:r>
            <a:endParaRPr lang="es-419" altLang="en-US" sz="1800" b="1" u="sng"/>
          </a:p>
          <a:p>
            <a:pPr eaLnBrk="1" hangingPunct="1">
              <a:spcBef>
                <a:spcPct val="0"/>
              </a:spcBef>
            </a:pPr>
            <a:r>
              <a:rPr lang="es-419" altLang="en-US" sz="1800"/>
              <a:t>3.  </a:t>
            </a:r>
            <a:r>
              <a:rPr lang="es-419" altLang="en-US" sz="1800" b="1" u="sng"/>
              <a:t>I</a:t>
            </a:r>
            <a:r>
              <a:rPr lang="es-419" altLang="en-US" sz="1800"/>
              <a:t>NQUIRIES (PREGUNTAS):  </a:t>
            </a:r>
            <a:r>
              <a:rPr lang="es-ES" altLang="en-US" sz="1800"/>
              <a:t>Aliente a los niños a pensar sobre las soluciones para sus desafíos. Haga preguntas que promuevan las habilidades para resolver problemas y las de sobrellevar las cosas sanamente. Las preguntas invitan a los niños a pensar, aprender y a obtener autocontrol.</a:t>
            </a:r>
            <a:endParaRPr lang="es-419" altLang="en-US" sz="1800" b="1" u="sng"/>
          </a:p>
          <a:p>
            <a:pPr eaLnBrk="1" hangingPunct="1">
              <a:spcBef>
                <a:spcPct val="0"/>
              </a:spcBef>
            </a:pPr>
            <a:r>
              <a:rPr lang="es-419" altLang="en-US" sz="1800"/>
              <a:t>4.  </a:t>
            </a:r>
            <a:r>
              <a:rPr lang="es-419" altLang="en-US" sz="1800" b="1" u="sng"/>
              <a:t>P</a:t>
            </a:r>
            <a:r>
              <a:rPr lang="es-419" altLang="en-US" sz="1800"/>
              <a:t>ROMPTS (SUGERENCIAS):  Proporcione </a:t>
            </a:r>
            <a:r>
              <a:rPr lang="es-ES" altLang="en-US" sz="1800"/>
              <a:t>pistas, señales y sugerencias creativas para los niños que están teniendo dificultades para resolver problemas. Las ideas entusiastas y brillantes pueden guiar el camino hacia mejores habilidades para la resolución de problemas.</a:t>
            </a:r>
            <a:endParaRPr lang="en-US" altLang="en-US" sz="1800"/>
          </a:p>
        </p:txBody>
      </p:sp>
      <p:pic>
        <p:nvPicPr>
          <p:cNvPr id="102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2133600"/>
            <a:ext cx="83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13" y="3176588"/>
            <a:ext cx="9906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313" y="4375150"/>
            <a:ext cx="838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900" y="5407025"/>
            <a:ext cx="10398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latin typeface="Century Gothic" panose="020B0502020202020204" pitchFamily="34" charset="0"/>
              </a:rPr>
              <a:t>Pasos</a:t>
            </a:r>
          </a:p>
        </p:txBody>
      </p:sp>
      <p:sp>
        <p:nvSpPr>
          <p:cNvPr id="12291" name="WordArt 3"/>
          <p:cNvSpPr>
            <a:spLocks noChangeArrowheads="1" noChangeShapeType="1" noTextEdit="1"/>
          </p:cNvSpPr>
          <p:nvPr/>
        </p:nvSpPr>
        <p:spPr bwMode="auto">
          <a:xfrm rot="-993649">
            <a:off x="846138" y="1685925"/>
            <a:ext cx="1844675" cy="28511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66FF"/>
                </a:solidFill>
                <a:latin typeface="Arial Black" panose="020B0A04020102020204" pitchFamily="34" charset="0"/>
              </a:rPr>
              <a:t>F</a:t>
            </a:r>
          </a:p>
        </p:txBody>
      </p:sp>
      <p:sp>
        <p:nvSpPr>
          <p:cNvPr id="12292" name="WordArt 4"/>
          <p:cNvSpPr>
            <a:spLocks noChangeArrowheads="1" noChangeShapeType="1" noTextEdit="1"/>
          </p:cNvSpPr>
          <p:nvPr/>
        </p:nvSpPr>
        <p:spPr bwMode="auto">
          <a:xfrm>
            <a:off x="5708650" y="1773238"/>
            <a:ext cx="669925" cy="284956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9999"/>
                </a:solidFill>
                <a:latin typeface="Arial Black" panose="020B0A04020102020204" pitchFamily="34" charset="0"/>
              </a:rPr>
              <a:t>I</a:t>
            </a:r>
          </a:p>
        </p:txBody>
      </p:sp>
      <p:sp>
        <p:nvSpPr>
          <p:cNvPr id="12293" name="WordArt 5"/>
          <p:cNvSpPr>
            <a:spLocks noChangeArrowheads="1" noChangeShapeType="1" noTextEdit="1"/>
          </p:cNvSpPr>
          <p:nvPr/>
        </p:nvSpPr>
        <p:spPr bwMode="auto">
          <a:xfrm rot="1312373">
            <a:off x="3360738" y="1858963"/>
            <a:ext cx="1844675" cy="284956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CC0000"/>
                </a:solidFill>
                <a:latin typeface="Arial Black" panose="020B0A04020102020204" pitchFamily="34" charset="0"/>
              </a:rPr>
              <a:t>L</a:t>
            </a:r>
          </a:p>
        </p:txBody>
      </p:sp>
      <p:sp>
        <p:nvSpPr>
          <p:cNvPr id="12294" name="WordArt 6"/>
          <p:cNvSpPr>
            <a:spLocks noChangeArrowheads="1" noChangeShapeType="1" noTextEdit="1"/>
          </p:cNvSpPr>
          <p:nvPr/>
        </p:nvSpPr>
        <p:spPr bwMode="auto">
          <a:xfrm rot="666541">
            <a:off x="7620000" y="1828800"/>
            <a:ext cx="1920875" cy="30845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33"/>
                </a:solidFill>
                <a:latin typeface="Arial Black" panose="020B0A04020102020204" pitchFamily="34" charset="0"/>
              </a:rPr>
              <a:t>P</a:t>
            </a:r>
          </a:p>
        </p:txBody>
      </p:sp>
      <p:grpSp>
        <p:nvGrpSpPr>
          <p:cNvPr id="12295" name="Group 24"/>
          <p:cNvGrpSpPr>
            <a:grpSpLocks/>
          </p:cNvGrpSpPr>
          <p:nvPr/>
        </p:nvGrpSpPr>
        <p:grpSpPr bwMode="auto">
          <a:xfrm>
            <a:off x="0" y="0"/>
            <a:ext cx="10058400" cy="7772400"/>
            <a:chOff x="0" y="0"/>
            <a:chExt cx="6336" cy="4896"/>
          </a:xfrm>
        </p:grpSpPr>
        <p:pic>
          <p:nvPicPr>
            <p:cNvPr id="1230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 y="3804"/>
              <a:ext cx="576"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2" y="3777"/>
              <a:ext cx="576" cy="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 y="3792"/>
              <a:ext cx="615" cy="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 y="3723"/>
              <a:ext cx="628" cy="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308" name="Group 23"/>
            <p:cNvGrpSpPr>
              <a:grpSpLocks/>
            </p:cNvGrpSpPr>
            <p:nvPr/>
          </p:nvGrpSpPr>
          <p:grpSpPr bwMode="auto">
            <a:xfrm>
              <a:off x="0" y="0"/>
              <a:ext cx="6336" cy="4896"/>
              <a:chOff x="0" y="0"/>
              <a:chExt cx="6336" cy="4896"/>
            </a:xfrm>
          </p:grpSpPr>
          <p:grpSp>
            <p:nvGrpSpPr>
              <p:cNvPr id="12309" name="Group 12"/>
              <p:cNvGrpSpPr>
                <a:grpSpLocks/>
              </p:cNvGrpSpPr>
              <p:nvPr/>
            </p:nvGrpSpPr>
            <p:grpSpPr bwMode="auto">
              <a:xfrm>
                <a:off x="0" y="0"/>
                <a:ext cx="6336" cy="4896"/>
                <a:chOff x="0" y="0"/>
                <a:chExt cx="6336" cy="4896"/>
              </a:xfrm>
            </p:grpSpPr>
            <p:sp>
              <p:nvSpPr>
                <p:cNvPr id="12311" name="Rectangle 13"/>
                <p:cNvSpPr>
                  <a:spLocks noChangeArrowheads="1"/>
                </p:cNvSpPr>
                <p:nvPr/>
              </p:nvSpPr>
              <p:spPr bwMode="auto">
                <a:xfrm>
                  <a:off x="0" y="4656"/>
                  <a:ext cx="6336" cy="240"/>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12312" name="Rectangle 14"/>
                <p:cNvSpPr>
                  <a:spLocks noChangeArrowheads="1"/>
                </p:cNvSpPr>
                <p:nvPr/>
              </p:nvSpPr>
              <p:spPr bwMode="auto">
                <a:xfrm>
                  <a:off x="0" y="4464"/>
                  <a:ext cx="1920" cy="192"/>
                </a:xfrm>
                <a:prstGeom prst="rect">
                  <a:avLst/>
                </a:prstGeom>
                <a:solidFill>
                  <a:srgbClr val="99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12313" name="Rectangle 15"/>
                <p:cNvSpPr>
                  <a:spLocks noChangeArrowheads="1"/>
                </p:cNvSpPr>
                <p:nvPr/>
              </p:nvSpPr>
              <p:spPr bwMode="auto">
                <a:xfrm>
                  <a:off x="4080" y="0"/>
                  <a:ext cx="2256" cy="19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12314" name="Text Box 16"/>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grpSp>
          <p:sp>
            <p:nvSpPr>
              <p:cNvPr id="12310" name="Oval 18"/>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grpSp>
      <p:sp>
        <p:nvSpPr>
          <p:cNvPr id="12296" name="Text Box 22"/>
          <p:cNvSpPr txBox="1">
            <a:spLocks noChangeArrowheads="1"/>
          </p:cNvSpPr>
          <p:nvPr/>
        </p:nvSpPr>
        <p:spPr bwMode="auto">
          <a:xfrm>
            <a:off x="990600" y="70866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2</a:t>
            </a:r>
          </a:p>
        </p:txBody>
      </p:sp>
      <p:sp>
        <p:nvSpPr>
          <p:cNvPr id="25" name="Rectangle 3"/>
          <p:cNvSpPr txBox="1">
            <a:spLocks noChangeArrowheads="1"/>
          </p:cNvSpPr>
          <p:nvPr/>
        </p:nvSpPr>
        <p:spPr bwMode="auto">
          <a:xfrm>
            <a:off x="149225" y="4946650"/>
            <a:ext cx="3124200" cy="838200"/>
          </a:xfrm>
          <a:prstGeom prst="rect">
            <a:avLst/>
          </a:prstGeom>
          <a:noFill/>
          <a:ln w="9525">
            <a:noFill/>
            <a:miter lim="800000"/>
            <a:headEnd/>
            <a:tailEnd/>
          </a:ln>
          <a:effectLst/>
        </p:spPr>
        <p:txBody>
          <a:bodyPr lIns="101870" tIns="50935" rIns="101870" bIns="50935" anchor="ctr"/>
          <a:lstStyle>
            <a:lvl1pPr algn="ctr" defTabSz="1019175" rtl="0" eaLnBrk="0" fontAlgn="base" hangingPunct="0">
              <a:spcBef>
                <a:spcPct val="0"/>
              </a:spcBef>
              <a:spcAft>
                <a:spcPct val="0"/>
              </a:spcAft>
              <a:defRPr sz="4900">
                <a:solidFill>
                  <a:schemeClr val="tx2"/>
                </a:solidFill>
                <a:latin typeface="+mn-lt"/>
                <a:ea typeface="+mj-ea"/>
                <a:cs typeface="+mj-cs"/>
              </a:defRPr>
            </a:lvl1pPr>
            <a:lvl2pPr algn="ctr" defTabSz="1019175" rtl="0" eaLnBrk="0" fontAlgn="base" hangingPunct="0">
              <a:spcBef>
                <a:spcPct val="0"/>
              </a:spcBef>
              <a:spcAft>
                <a:spcPct val="0"/>
              </a:spcAft>
              <a:defRPr sz="4900">
                <a:solidFill>
                  <a:schemeClr val="tx2"/>
                </a:solidFill>
                <a:latin typeface="Century Gothic" panose="020B0502020202020204" pitchFamily="34" charset="0"/>
              </a:defRPr>
            </a:lvl2pPr>
            <a:lvl3pPr algn="ctr" defTabSz="1019175" rtl="0" eaLnBrk="0" fontAlgn="base" hangingPunct="0">
              <a:spcBef>
                <a:spcPct val="0"/>
              </a:spcBef>
              <a:spcAft>
                <a:spcPct val="0"/>
              </a:spcAft>
              <a:defRPr sz="4900">
                <a:solidFill>
                  <a:schemeClr val="tx2"/>
                </a:solidFill>
                <a:latin typeface="Century Gothic" panose="020B0502020202020204" pitchFamily="34" charset="0"/>
              </a:defRPr>
            </a:lvl3pPr>
            <a:lvl4pPr algn="ctr" defTabSz="1019175" rtl="0" eaLnBrk="0" fontAlgn="base" hangingPunct="0">
              <a:spcBef>
                <a:spcPct val="0"/>
              </a:spcBef>
              <a:spcAft>
                <a:spcPct val="0"/>
              </a:spcAft>
              <a:defRPr sz="4900">
                <a:solidFill>
                  <a:schemeClr val="tx2"/>
                </a:solidFill>
                <a:latin typeface="Century Gothic" panose="020B0502020202020204" pitchFamily="34" charset="0"/>
              </a:defRPr>
            </a:lvl4pPr>
            <a:lvl5pPr algn="ctr" defTabSz="1019175" rtl="0" eaLnBrk="0" fontAlgn="base" hangingPunct="0">
              <a:spcBef>
                <a:spcPct val="0"/>
              </a:spcBef>
              <a:spcAft>
                <a:spcPct val="0"/>
              </a:spcAft>
              <a:defRPr sz="4900">
                <a:solidFill>
                  <a:schemeClr val="tx2"/>
                </a:solidFill>
                <a:latin typeface="Century Gothic" panose="020B0502020202020204" pitchFamily="34" charset="0"/>
              </a:defRPr>
            </a:lvl5pPr>
            <a:lvl6pPr marL="457200" algn="ctr" defTabSz="1019175" rtl="0" fontAlgn="base">
              <a:spcBef>
                <a:spcPct val="0"/>
              </a:spcBef>
              <a:spcAft>
                <a:spcPct val="0"/>
              </a:spcAft>
              <a:defRPr sz="4900">
                <a:solidFill>
                  <a:schemeClr val="tx2"/>
                </a:solidFill>
                <a:latin typeface="Comic Sans MS" pitchFamily="66" charset="0"/>
              </a:defRPr>
            </a:lvl6pPr>
            <a:lvl7pPr marL="914400" algn="ctr" defTabSz="1019175" rtl="0" fontAlgn="base">
              <a:spcBef>
                <a:spcPct val="0"/>
              </a:spcBef>
              <a:spcAft>
                <a:spcPct val="0"/>
              </a:spcAft>
              <a:defRPr sz="4900">
                <a:solidFill>
                  <a:schemeClr val="tx2"/>
                </a:solidFill>
                <a:latin typeface="Comic Sans MS" pitchFamily="66" charset="0"/>
              </a:defRPr>
            </a:lvl7pPr>
            <a:lvl8pPr marL="1371600" algn="ctr" defTabSz="1019175" rtl="0" fontAlgn="base">
              <a:spcBef>
                <a:spcPct val="0"/>
              </a:spcBef>
              <a:spcAft>
                <a:spcPct val="0"/>
              </a:spcAft>
              <a:defRPr sz="4900">
                <a:solidFill>
                  <a:schemeClr val="tx2"/>
                </a:solidFill>
                <a:latin typeface="Comic Sans MS" pitchFamily="66" charset="0"/>
              </a:defRPr>
            </a:lvl8pPr>
            <a:lvl9pPr marL="1828800" algn="ctr" defTabSz="1019175" rtl="0" fontAlgn="base">
              <a:spcBef>
                <a:spcPct val="0"/>
              </a:spcBef>
              <a:spcAft>
                <a:spcPct val="0"/>
              </a:spcAft>
              <a:defRPr sz="4900">
                <a:solidFill>
                  <a:schemeClr val="tx2"/>
                </a:solidFill>
                <a:latin typeface="Comic Sans MS" pitchFamily="66" charset="0"/>
              </a:defRPr>
            </a:lvl9pPr>
          </a:lstStyle>
          <a:p>
            <a:pPr eaLnBrk="1" hangingPunct="1">
              <a:defRPr/>
            </a:pPr>
            <a:r>
              <a:rPr lang="en-US" altLang="en-US" sz="2000" kern="0" dirty="0">
                <a:latin typeface="Century Gothic" panose="020B0502020202020204" pitchFamily="34" charset="0"/>
              </a:rPr>
              <a:t>Paso 1 </a:t>
            </a:r>
          </a:p>
          <a:p>
            <a:pPr eaLnBrk="1" hangingPunct="1">
              <a:defRPr/>
            </a:pPr>
            <a:r>
              <a:rPr lang="es-419" altLang="en-US" sz="2000" kern="0" dirty="0">
                <a:latin typeface="Century Gothic" panose="020B0502020202020204" pitchFamily="34" charset="0"/>
              </a:rPr>
              <a:t>“</a:t>
            </a:r>
            <a:r>
              <a:rPr lang="es-419" altLang="en-US" sz="2000" b="1" kern="0" dirty="0" err="1">
                <a:latin typeface="Century Gothic" panose="020B0502020202020204" pitchFamily="34" charset="0"/>
              </a:rPr>
              <a:t>F</a:t>
            </a:r>
            <a:r>
              <a:rPr lang="es-419" altLang="en-US" sz="2000" kern="0" dirty="0" err="1">
                <a:latin typeface="Century Gothic" panose="020B0502020202020204" pitchFamily="34" charset="0"/>
              </a:rPr>
              <a:t>eelings</a:t>
            </a:r>
            <a:r>
              <a:rPr lang="es-419" altLang="en-US" sz="2000" kern="0" dirty="0">
                <a:latin typeface="Century Gothic" panose="020B0502020202020204" pitchFamily="34" charset="0"/>
              </a:rPr>
              <a:t>”</a:t>
            </a:r>
          </a:p>
          <a:p>
            <a:pPr eaLnBrk="1" hangingPunct="1">
              <a:defRPr/>
            </a:pPr>
            <a:r>
              <a:rPr lang="es-419" altLang="en-US" sz="2000" kern="0" dirty="0">
                <a:latin typeface="Century Gothic" panose="020B0502020202020204" pitchFamily="34" charset="0"/>
              </a:rPr>
              <a:t>(Sentimientos)</a:t>
            </a:r>
          </a:p>
        </p:txBody>
      </p:sp>
      <p:sp>
        <p:nvSpPr>
          <p:cNvPr id="26" name="Rectangle 3"/>
          <p:cNvSpPr txBox="1">
            <a:spLocks noChangeArrowheads="1"/>
          </p:cNvSpPr>
          <p:nvPr/>
        </p:nvSpPr>
        <p:spPr bwMode="auto">
          <a:xfrm>
            <a:off x="2428875" y="4959350"/>
            <a:ext cx="2668588" cy="838200"/>
          </a:xfrm>
          <a:prstGeom prst="rect">
            <a:avLst/>
          </a:prstGeom>
          <a:noFill/>
          <a:ln w="9525">
            <a:noFill/>
            <a:miter lim="800000"/>
            <a:headEnd/>
            <a:tailEnd/>
          </a:ln>
          <a:effectLst/>
        </p:spPr>
        <p:txBody>
          <a:bodyPr lIns="101870" tIns="50935" rIns="101870" bIns="50935" anchor="ctr"/>
          <a:lstStyle>
            <a:lvl1pPr algn="ctr" defTabSz="1019175" rtl="0" eaLnBrk="0" fontAlgn="base" hangingPunct="0">
              <a:spcBef>
                <a:spcPct val="0"/>
              </a:spcBef>
              <a:spcAft>
                <a:spcPct val="0"/>
              </a:spcAft>
              <a:defRPr sz="4900">
                <a:solidFill>
                  <a:schemeClr val="tx2"/>
                </a:solidFill>
                <a:latin typeface="+mn-lt"/>
                <a:ea typeface="+mj-ea"/>
                <a:cs typeface="+mj-cs"/>
              </a:defRPr>
            </a:lvl1pPr>
            <a:lvl2pPr algn="ctr" defTabSz="1019175" rtl="0" eaLnBrk="0" fontAlgn="base" hangingPunct="0">
              <a:spcBef>
                <a:spcPct val="0"/>
              </a:spcBef>
              <a:spcAft>
                <a:spcPct val="0"/>
              </a:spcAft>
              <a:defRPr sz="4900">
                <a:solidFill>
                  <a:schemeClr val="tx2"/>
                </a:solidFill>
                <a:latin typeface="Century Gothic" panose="020B0502020202020204" pitchFamily="34" charset="0"/>
              </a:defRPr>
            </a:lvl2pPr>
            <a:lvl3pPr algn="ctr" defTabSz="1019175" rtl="0" eaLnBrk="0" fontAlgn="base" hangingPunct="0">
              <a:spcBef>
                <a:spcPct val="0"/>
              </a:spcBef>
              <a:spcAft>
                <a:spcPct val="0"/>
              </a:spcAft>
              <a:defRPr sz="4900">
                <a:solidFill>
                  <a:schemeClr val="tx2"/>
                </a:solidFill>
                <a:latin typeface="Century Gothic" panose="020B0502020202020204" pitchFamily="34" charset="0"/>
              </a:defRPr>
            </a:lvl3pPr>
            <a:lvl4pPr algn="ctr" defTabSz="1019175" rtl="0" eaLnBrk="0" fontAlgn="base" hangingPunct="0">
              <a:spcBef>
                <a:spcPct val="0"/>
              </a:spcBef>
              <a:spcAft>
                <a:spcPct val="0"/>
              </a:spcAft>
              <a:defRPr sz="4900">
                <a:solidFill>
                  <a:schemeClr val="tx2"/>
                </a:solidFill>
                <a:latin typeface="Century Gothic" panose="020B0502020202020204" pitchFamily="34" charset="0"/>
              </a:defRPr>
            </a:lvl4pPr>
            <a:lvl5pPr algn="ctr" defTabSz="1019175" rtl="0" eaLnBrk="0" fontAlgn="base" hangingPunct="0">
              <a:spcBef>
                <a:spcPct val="0"/>
              </a:spcBef>
              <a:spcAft>
                <a:spcPct val="0"/>
              </a:spcAft>
              <a:defRPr sz="4900">
                <a:solidFill>
                  <a:schemeClr val="tx2"/>
                </a:solidFill>
                <a:latin typeface="Century Gothic" panose="020B0502020202020204" pitchFamily="34" charset="0"/>
              </a:defRPr>
            </a:lvl5pPr>
            <a:lvl6pPr marL="457200" algn="ctr" defTabSz="1019175" rtl="0" fontAlgn="base">
              <a:spcBef>
                <a:spcPct val="0"/>
              </a:spcBef>
              <a:spcAft>
                <a:spcPct val="0"/>
              </a:spcAft>
              <a:defRPr sz="4900">
                <a:solidFill>
                  <a:schemeClr val="tx2"/>
                </a:solidFill>
                <a:latin typeface="Comic Sans MS" pitchFamily="66" charset="0"/>
              </a:defRPr>
            </a:lvl6pPr>
            <a:lvl7pPr marL="914400" algn="ctr" defTabSz="1019175" rtl="0" fontAlgn="base">
              <a:spcBef>
                <a:spcPct val="0"/>
              </a:spcBef>
              <a:spcAft>
                <a:spcPct val="0"/>
              </a:spcAft>
              <a:defRPr sz="4900">
                <a:solidFill>
                  <a:schemeClr val="tx2"/>
                </a:solidFill>
                <a:latin typeface="Comic Sans MS" pitchFamily="66" charset="0"/>
              </a:defRPr>
            </a:lvl7pPr>
            <a:lvl8pPr marL="1371600" algn="ctr" defTabSz="1019175" rtl="0" fontAlgn="base">
              <a:spcBef>
                <a:spcPct val="0"/>
              </a:spcBef>
              <a:spcAft>
                <a:spcPct val="0"/>
              </a:spcAft>
              <a:defRPr sz="4900">
                <a:solidFill>
                  <a:schemeClr val="tx2"/>
                </a:solidFill>
                <a:latin typeface="Comic Sans MS" pitchFamily="66" charset="0"/>
              </a:defRPr>
            </a:lvl8pPr>
            <a:lvl9pPr marL="1828800" algn="ctr" defTabSz="1019175" rtl="0" fontAlgn="base">
              <a:spcBef>
                <a:spcPct val="0"/>
              </a:spcBef>
              <a:spcAft>
                <a:spcPct val="0"/>
              </a:spcAft>
              <a:defRPr sz="4900">
                <a:solidFill>
                  <a:schemeClr val="tx2"/>
                </a:solidFill>
                <a:latin typeface="Comic Sans MS" pitchFamily="66" charset="0"/>
              </a:defRPr>
            </a:lvl9pPr>
          </a:lstStyle>
          <a:p>
            <a:pPr eaLnBrk="1" hangingPunct="1">
              <a:defRPr/>
            </a:pPr>
            <a:r>
              <a:rPr lang="en-US" altLang="en-US" sz="2000" kern="0" dirty="0">
                <a:latin typeface="Century Gothic" panose="020B0502020202020204" pitchFamily="34" charset="0"/>
              </a:rPr>
              <a:t>Paso 2</a:t>
            </a:r>
          </a:p>
          <a:p>
            <a:pPr eaLnBrk="1" hangingPunct="1">
              <a:defRPr/>
            </a:pPr>
            <a:r>
              <a:rPr lang="en-US" altLang="en-US" sz="2000" b="1" kern="0" dirty="0" err="1">
                <a:latin typeface="Century Gothic" panose="020B0502020202020204" pitchFamily="34" charset="0"/>
              </a:rPr>
              <a:t>L</a:t>
            </a:r>
            <a:r>
              <a:rPr lang="en-US" altLang="en-US" sz="2000" kern="0" dirty="0" err="1">
                <a:latin typeface="Century Gothic" panose="020B0502020202020204" pitchFamily="34" charset="0"/>
              </a:rPr>
              <a:t>ímites</a:t>
            </a:r>
            <a:endParaRPr lang="en-US" altLang="en-US" sz="2000" kern="0" dirty="0">
              <a:latin typeface="Century Gothic" panose="020B0502020202020204" pitchFamily="34" charset="0"/>
            </a:endParaRPr>
          </a:p>
        </p:txBody>
      </p:sp>
      <p:sp>
        <p:nvSpPr>
          <p:cNvPr id="27" name="Rectangle 3"/>
          <p:cNvSpPr txBox="1">
            <a:spLocks noChangeArrowheads="1"/>
          </p:cNvSpPr>
          <p:nvPr/>
        </p:nvSpPr>
        <p:spPr bwMode="auto">
          <a:xfrm>
            <a:off x="4543425" y="5010150"/>
            <a:ext cx="3032125" cy="838200"/>
          </a:xfrm>
          <a:prstGeom prst="rect">
            <a:avLst/>
          </a:prstGeom>
          <a:noFill/>
          <a:ln w="9525">
            <a:noFill/>
            <a:miter lim="800000"/>
            <a:headEnd/>
            <a:tailEnd/>
          </a:ln>
          <a:effectLst/>
        </p:spPr>
        <p:txBody>
          <a:bodyPr lIns="101870" tIns="50935" rIns="101870" bIns="50935" anchor="ctr"/>
          <a:lstStyle>
            <a:lvl1pPr algn="ctr" defTabSz="1019175" rtl="0" eaLnBrk="0" fontAlgn="base" hangingPunct="0">
              <a:spcBef>
                <a:spcPct val="0"/>
              </a:spcBef>
              <a:spcAft>
                <a:spcPct val="0"/>
              </a:spcAft>
              <a:defRPr sz="4900">
                <a:solidFill>
                  <a:schemeClr val="tx2"/>
                </a:solidFill>
                <a:latin typeface="+mn-lt"/>
                <a:ea typeface="+mj-ea"/>
                <a:cs typeface="+mj-cs"/>
              </a:defRPr>
            </a:lvl1pPr>
            <a:lvl2pPr algn="ctr" defTabSz="1019175" rtl="0" eaLnBrk="0" fontAlgn="base" hangingPunct="0">
              <a:spcBef>
                <a:spcPct val="0"/>
              </a:spcBef>
              <a:spcAft>
                <a:spcPct val="0"/>
              </a:spcAft>
              <a:defRPr sz="4900">
                <a:solidFill>
                  <a:schemeClr val="tx2"/>
                </a:solidFill>
                <a:latin typeface="Century Gothic" panose="020B0502020202020204" pitchFamily="34" charset="0"/>
              </a:defRPr>
            </a:lvl2pPr>
            <a:lvl3pPr algn="ctr" defTabSz="1019175" rtl="0" eaLnBrk="0" fontAlgn="base" hangingPunct="0">
              <a:spcBef>
                <a:spcPct val="0"/>
              </a:spcBef>
              <a:spcAft>
                <a:spcPct val="0"/>
              </a:spcAft>
              <a:defRPr sz="4900">
                <a:solidFill>
                  <a:schemeClr val="tx2"/>
                </a:solidFill>
                <a:latin typeface="Century Gothic" panose="020B0502020202020204" pitchFamily="34" charset="0"/>
              </a:defRPr>
            </a:lvl3pPr>
            <a:lvl4pPr algn="ctr" defTabSz="1019175" rtl="0" eaLnBrk="0" fontAlgn="base" hangingPunct="0">
              <a:spcBef>
                <a:spcPct val="0"/>
              </a:spcBef>
              <a:spcAft>
                <a:spcPct val="0"/>
              </a:spcAft>
              <a:defRPr sz="4900">
                <a:solidFill>
                  <a:schemeClr val="tx2"/>
                </a:solidFill>
                <a:latin typeface="Century Gothic" panose="020B0502020202020204" pitchFamily="34" charset="0"/>
              </a:defRPr>
            </a:lvl4pPr>
            <a:lvl5pPr algn="ctr" defTabSz="1019175" rtl="0" eaLnBrk="0" fontAlgn="base" hangingPunct="0">
              <a:spcBef>
                <a:spcPct val="0"/>
              </a:spcBef>
              <a:spcAft>
                <a:spcPct val="0"/>
              </a:spcAft>
              <a:defRPr sz="4900">
                <a:solidFill>
                  <a:schemeClr val="tx2"/>
                </a:solidFill>
                <a:latin typeface="Century Gothic" panose="020B0502020202020204" pitchFamily="34" charset="0"/>
              </a:defRPr>
            </a:lvl5pPr>
            <a:lvl6pPr marL="457200" algn="ctr" defTabSz="1019175" rtl="0" fontAlgn="base">
              <a:spcBef>
                <a:spcPct val="0"/>
              </a:spcBef>
              <a:spcAft>
                <a:spcPct val="0"/>
              </a:spcAft>
              <a:defRPr sz="4900">
                <a:solidFill>
                  <a:schemeClr val="tx2"/>
                </a:solidFill>
                <a:latin typeface="Comic Sans MS" pitchFamily="66" charset="0"/>
              </a:defRPr>
            </a:lvl6pPr>
            <a:lvl7pPr marL="914400" algn="ctr" defTabSz="1019175" rtl="0" fontAlgn="base">
              <a:spcBef>
                <a:spcPct val="0"/>
              </a:spcBef>
              <a:spcAft>
                <a:spcPct val="0"/>
              </a:spcAft>
              <a:defRPr sz="4900">
                <a:solidFill>
                  <a:schemeClr val="tx2"/>
                </a:solidFill>
                <a:latin typeface="Comic Sans MS" pitchFamily="66" charset="0"/>
              </a:defRPr>
            </a:lvl7pPr>
            <a:lvl8pPr marL="1371600" algn="ctr" defTabSz="1019175" rtl="0" fontAlgn="base">
              <a:spcBef>
                <a:spcPct val="0"/>
              </a:spcBef>
              <a:spcAft>
                <a:spcPct val="0"/>
              </a:spcAft>
              <a:defRPr sz="4900">
                <a:solidFill>
                  <a:schemeClr val="tx2"/>
                </a:solidFill>
                <a:latin typeface="Comic Sans MS" pitchFamily="66" charset="0"/>
              </a:defRPr>
            </a:lvl8pPr>
            <a:lvl9pPr marL="1828800" algn="ctr" defTabSz="1019175" rtl="0" fontAlgn="base">
              <a:spcBef>
                <a:spcPct val="0"/>
              </a:spcBef>
              <a:spcAft>
                <a:spcPct val="0"/>
              </a:spcAft>
              <a:defRPr sz="4900">
                <a:solidFill>
                  <a:schemeClr val="tx2"/>
                </a:solidFill>
                <a:latin typeface="Comic Sans MS" pitchFamily="66" charset="0"/>
              </a:defRPr>
            </a:lvl9pPr>
          </a:lstStyle>
          <a:p>
            <a:pPr eaLnBrk="1" hangingPunct="1">
              <a:defRPr/>
            </a:pPr>
            <a:r>
              <a:rPr lang="en-US" altLang="en-US" sz="2000" kern="0" dirty="0">
                <a:latin typeface="Century Gothic" panose="020B0502020202020204" pitchFamily="34" charset="0"/>
              </a:rPr>
              <a:t>Paso 3</a:t>
            </a:r>
          </a:p>
          <a:p>
            <a:pPr eaLnBrk="1" hangingPunct="1">
              <a:defRPr/>
            </a:pPr>
            <a:r>
              <a:rPr lang="es-419" altLang="en-US" sz="2000" kern="0" dirty="0">
                <a:latin typeface="Century Gothic" panose="020B0502020202020204" pitchFamily="34" charset="0"/>
              </a:rPr>
              <a:t>“</a:t>
            </a:r>
            <a:r>
              <a:rPr lang="es-419" altLang="en-US" sz="2000" b="1" kern="0" dirty="0" err="1">
                <a:latin typeface="Century Gothic" panose="020B0502020202020204" pitchFamily="34" charset="0"/>
              </a:rPr>
              <a:t>I</a:t>
            </a:r>
            <a:r>
              <a:rPr lang="es-419" altLang="en-US" sz="2000" kern="0" dirty="0" err="1">
                <a:latin typeface="Century Gothic" panose="020B0502020202020204" pitchFamily="34" charset="0"/>
              </a:rPr>
              <a:t>nquiries</a:t>
            </a:r>
            <a:r>
              <a:rPr lang="es-419" altLang="en-US" sz="2000" kern="0" dirty="0">
                <a:latin typeface="Century Gothic" panose="020B0502020202020204" pitchFamily="34" charset="0"/>
              </a:rPr>
              <a:t>”</a:t>
            </a:r>
          </a:p>
          <a:p>
            <a:pPr eaLnBrk="1" hangingPunct="1">
              <a:defRPr/>
            </a:pPr>
            <a:r>
              <a:rPr lang="es-419" altLang="en-US" sz="2000" kern="0" dirty="0">
                <a:latin typeface="Century Gothic" panose="020B0502020202020204" pitchFamily="34" charset="0"/>
              </a:rPr>
              <a:t>(Preguntas)</a:t>
            </a:r>
          </a:p>
        </p:txBody>
      </p:sp>
      <p:sp>
        <p:nvSpPr>
          <p:cNvPr id="28" name="Rectangle 3"/>
          <p:cNvSpPr txBox="1">
            <a:spLocks noChangeArrowheads="1"/>
          </p:cNvSpPr>
          <p:nvPr/>
        </p:nvSpPr>
        <p:spPr bwMode="auto">
          <a:xfrm>
            <a:off x="6800850" y="4973638"/>
            <a:ext cx="2994025" cy="838200"/>
          </a:xfrm>
          <a:prstGeom prst="rect">
            <a:avLst/>
          </a:prstGeom>
          <a:noFill/>
          <a:ln w="9525">
            <a:noFill/>
            <a:miter lim="800000"/>
            <a:headEnd/>
            <a:tailEnd/>
          </a:ln>
          <a:effectLst/>
        </p:spPr>
        <p:txBody>
          <a:bodyPr lIns="101870" tIns="50935" rIns="101870" bIns="50935" anchor="ctr"/>
          <a:lstStyle>
            <a:lvl1pPr algn="ctr" defTabSz="1019175" rtl="0" eaLnBrk="0" fontAlgn="base" hangingPunct="0">
              <a:spcBef>
                <a:spcPct val="0"/>
              </a:spcBef>
              <a:spcAft>
                <a:spcPct val="0"/>
              </a:spcAft>
              <a:defRPr sz="4900">
                <a:solidFill>
                  <a:schemeClr val="tx2"/>
                </a:solidFill>
                <a:latin typeface="+mn-lt"/>
                <a:ea typeface="+mj-ea"/>
                <a:cs typeface="+mj-cs"/>
              </a:defRPr>
            </a:lvl1pPr>
            <a:lvl2pPr algn="ctr" defTabSz="1019175" rtl="0" eaLnBrk="0" fontAlgn="base" hangingPunct="0">
              <a:spcBef>
                <a:spcPct val="0"/>
              </a:spcBef>
              <a:spcAft>
                <a:spcPct val="0"/>
              </a:spcAft>
              <a:defRPr sz="4900">
                <a:solidFill>
                  <a:schemeClr val="tx2"/>
                </a:solidFill>
                <a:latin typeface="Century Gothic" panose="020B0502020202020204" pitchFamily="34" charset="0"/>
              </a:defRPr>
            </a:lvl2pPr>
            <a:lvl3pPr algn="ctr" defTabSz="1019175" rtl="0" eaLnBrk="0" fontAlgn="base" hangingPunct="0">
              <a:spcBef>
                <a:spcPct val="0"/>
              </a:spcBef>
              <a:spcAft>
                <a:spcPct val="0"/>
              </a:spcAft>
              <a:defRPr sz="4900">
                <a:solidFill>
                  <a:schemeClr val="tx2"/>
                </a:solidFill>
                <a:latin typeface="Century Gothic" panose="020B0502020202020204" pitchFamily="34" charset="0"/>
              </a:defRPr>
            </a:lvl3pPr>
            <a:lvl4pPr algn="ctr" defTabSz="1019175" rtl="0" eaLnBrk="0" fontAlgn="base" hangingPunct="0">
              <a:spcBef>
                <a:spcPct val="0"/>
              </a:spcBef>
              <a:spcAft>
                <a:spcPct val="0"/>
              </a:spcAft>
              <a:defRPr sz="4900">
                <a:solidFill>
                  <a:schemeClr val="tx2"/>
                </a:solidFill>
                <a:latin typeface="Century Gothic" panose="020B0502020202020204" pitchFamily="34" charset="0"/>
              </a:defRPr>
            </a:lvl4pPr>
            <a:lvl5pPr algn="ctr" defTabSz="1019175" rtl="0" eaLnBrk="0" fontAlgn="base" hangingPunct="0">
              <a:spcBef>
                <a:spcPct val="0"/>
              </a:spcBef>
              <a:spcAft>
                <a:spcPct val="0"/>
              </a:spcAft>
              <a:defRPr sz="4900">
                <a:solidFill>
                  <a:schemeClr val="tx2"/>
                </a:solidFill>
                <a:latin typeface="Century Gothic" panose="020B0502020202020204" pitchFamily="34" charset="0"/>
              </a:defRPr>
            </a:lvl5pPr>
            <a:lvl6pPr marL="457200" algn="ctr" defTabSz="1019175" rtl="0" fontAlgn="base">
              <a:spcBef>
                <a:spcPct val="0"/>
              </a:spcBef>
              <a:spcAft>
                <a:spcPct val="0"/>
              </a:spcAft>
              <a:defRPr sz="4900">
                <a:solidFill>
                  <a:schemeClr val="tx2"/>
                </a:solidFill>
                <a:latin typeface="Comic Sans MS" pitchFamily="66" charset="0"/>
              </a:defRPr>
            </a:lvl6pPr>
            <a:lvl7pPr marL="914400" algn="ctr" defTabSz="1019175" rtl="0" fontAlgn="base">
              <a:spcBef>
                <a:spcPct val="0"/>
              </a:spcBef>
              <a:spcAft>
                <a:spcPct val="0"/>
              </a:spcAft>
              <a:defRPr sz="4900">
                <a:solidFill>
                  <a:schemeClr val="tx2"/>
                </a:solidFill>
                <a:latin typeface="Comic Sans MS" pitchFamily="66" charset="0"/>
              </a:defRPr>
            </a:lvl7pPr>
            <a:lvl8pPr marL="1371600" algn="ctr" defTabSz="1019175" rtl="0" fontAlgn="base">
              <a:spcBef>
                <a:spcPct val="0"/>
              </a:spcBef>
              <a:spcAft>
                <a:spcPct val="0"/>
              </a:spcAft>
              <a:defRPr sz="4900">
                <a:solidFill>
                  <a:schemeClr val="tx2"/>
                </a:solidFill>
                <a:latin typeface="Comic Sans MS" pitchFamily="66" charset="0"/>
              </a:defRPr>
            </a:lvl8pPr>
            <a:lvl9pPr marL="1828800" algn="ctr" defTabSz="1019175" rtl="0" fontAlgn="base">
              <a:spcBef>
                <a:spcPct val="0"/>
              </a:spcBef>
              <a:spcAft>
                <a:spcPct val="0"/>
              </a:spcAft>
              <a:defRPr sz="4900">
                <a:solidFill>
                  <a:schemeClr val="tx2"/>
                </a:solidFill>
                <a:latin typeface="Comic Sans MS" pitchFamily="66" charset="0"/>
              </a:defRPr>
            </a:lvl9pPr>
          </a:lstStyle>
          <a:p>
            <a:pPr eaLnBrk="1" hangingPunct="1">
              <a:defRPr/>
            </a:pPr>
            <a:r>
              <a:rPr lang="es-419" altLang="en-US" sz="2000" kern="0" dirty="0">
                <a:latin typeface="Century Gothic" panose="020B0502020202020204" pitchFamily="34" charset="0"/>
              </a:rPr>
              <a:t>Paso 4</a:t>
            </a:r>
          </a:p>
          <a:p>
            <a:pPr eaLnBrk="1" hangingPunct="1">
              <a:defRPr/>
            </a:pPr>
            <a:r>
              <a:rPr lang="es-419" altLang="en-US" sz="2000" kern="0" dirty="0">
                <a:latin typeface="Century Gothic" panose="020B0502020202020204" pitchFamily="34" charset="0"/>
              </a:rPr>
              <a:t>“</a:t>
            </a:r>
            <a:r>
              <a:rPr lang="es-419" altLang="en-US" sz="2000" b="1" kern="0" dirty="0" err="1">
                <a:latin typeface="Century Gothic" panose="020B0502020202020204" pitchFamily="34" charset="0"/>
              </a:rPr>
              <a:t>P</a:t>
            </a:r>
            <a:r>
              <a:rPr lang="es-419" altLang="en-US" sz="2000" kern="0" dirty="0" err="1">
                <a:latin typeface="Century Gothic" panose="020B0502020202020204" pitchFamily="34" charset="0"/>
              </a:rPr>
              <a:t>romts</a:t>
            </a:r>
            <a:r>
              <a:rPr lang="es-419" altLang="en-US" sz="2000" kern="0" dirty="0">
                <a:latin typeface="Century Gothic" panose="020B0502020202020204" pitchFamily="34" charset="0"/>
              </a:rPr>
              <a:t>”</a:t>
            </a:r>
          </a:p>
          <a:p>
            <a:pPr eaLnBrk="1" hangingPunct="1">
              <a:defRPr/>
            </a:pPr>
            <a:r>
              <a:rPr lang="es-419" altLang="en-US" sz="2000" kern="0" dirty="0">
                <a:latin typeface="Century Gothic" panose="020B0502020202020204" pitchFamily="34" charset="0"/>
              </a:rPr>
              <a:t>(Sugerencias)</a:t>
            </a:r>
          </a:p>
        </p:txBody>
      </p:sp>
      <p:grpSp>
        <p:nvGrpSpPr>
          <p:cNvPr id="12301" name="Group 35"/>
          <p:cNvGrpSpPr>
            <a:grpSpLocks/>
          </p:cNvGrpSpPr>
          <p:nvPr/>
        </p:nvGrpSpPr>
        <p:grpSpPr bwMode="auto">
          <a:xfrm>
            <a:off x="230188" y="6642100"/>
            <a:ext cx="760412" cy="1049338"/>
            <a:chOff x="245071" y="6642103"/>
            <a:chExt cx="759818" cy="1049338"/>
          </a:xfrm>
        </p:grpSpPr>
        <p:sp>
          <p:nvSpPr>
            <p:cNvPr id="12302" name="Rectangle 23"/>
            <p:cNvSpPr>
              <a:spLocks noChangeArrowheads="1"/>
            </p:cNvSpPr>
            <p:nvPr/>
          </p:nvSpPr>
          <p:spPr bwMode="auto">
            <a:xfrm rot="-590544">
              <a:off x="258764" y="6642103"/>
              <a:ext cx="746125" cy="10493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12303"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50218">
              <a:off x="245071" y="6684835"/>
              <a:ext cx="734832" cy="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286000"/>
            <a:ext cx="8770938" cy="3429000"/>
          </a:xfrm>
          <a:solidFill>
            <a:srgbClr val="0066FF"/>
          </a:solidFill>
        </p:spPr>
        <p:txBody>
          <a:bodyPr/>
          <a:lstStyle/>
          <a:p>
            <a:pPr eaLnBrk="1" hangingPunct="1"/>
            <a:r>
              <a:rPr lang="en-US" altLang="en-US" smtClean="0">
                <a:solidFill>
                  <a:schemeClr val="bg1"/>
                </a:solidFill>
              </a:rPr>
              <a:t>FLIP IT </a:t>
            </a:r>
            <a:r>
              <a:rPr lang="es-419" altLang="en-US" smtClean="0">
                <a:solidFill>
                  <a:schemeClr val="bg1"/>
                </a:solidFill>
              </a:rPr>
              <a:t>Prerrequisitos</a:t>
            </a:r>
            <a:br>
              <a:rPr lang="es-419" altLang="en-US" smtClean="0">
                <a:solidFill>
                  <a:schemeClr val="bg1"/>
                </a:solidFill>
              </a:rPr>
            </a:br>
            <a:r>
              <a:rPr lang="es-419" altLang="en-US" smtClean="0">
                <a:solidFill>
                  <a:schemeClr val="bg1"/>
                </a:solidFill>
              </a:rPr>
              <a:t>Relaciones, empatía e “ICK” (una forma de disgusto)</a:t>
            </a:r>
            <a:r>
              <a:rPr lang="en-US" altLang="en-US" smtClean="0">
                <a:solidFill>
                  <a:schemeClr val="bg1"/>
                </a:solidFill>
              </a:rPr>
              <a:t> </a:t>
            </a:r>
          </a:p>
        </p:txBody>
      </p:sp>
      <p:grpSp>
        <p:nvGrpSpPr>
          <p:cNvPr id="14339" name="Group 3"/>
          <p:cNvGrpSpPr>
            <a:grpSpLocks/>
          </p:cNvGrpSpPr>
          <p:nvPr/>
        </p:nvGrpSpPr>
        <p:grpSpPr bwMode="auto">
          <a:xfrm>
            <a:off x="0" y="0"/>
            <a:ext cx="10058400" cy="7772400"/>
            <a:chOff x="0" y="0"/>
            <a:chExt cx="6336" cy="4896"/>
          </a:xfrm>
        </p:grpSpPr>
        <p:sp>
          <p:nvSpPr>
            <p:cNvPr id="14348" name="Rectangle 4"/>
            <p:cNvSpPr>
              <a:spLocks noChangeArrowheads="1"/>
            </p:cNvSpPr>
            <p:nvPr/>
          </p:nvSpPr>
          <p:spPr bwMode="auto">
            <a:xfrm>
              <a:off x="0" y="4656"/>
              <a:ext cx="6336" cy="240"/>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14349" name="Rectangle 5"/>
            <p:cNvSpPr>
              <a:spLocks noChangeArrowheads="1"/>
            </p:cNvSpPr>
            <p:nvPr/>
          </p:nvSpPr>
          <p:spPr bwMode="auto">
            <a:xfrm>
              <a:off x="0" y="4464"/>
              <a:ext cx="1920" cy="192"/>
            </a:xfrm>
            <a:prstGeom prst="rect">
              <a:avLst/>
            </a:prstGeom>
            <a:solidFill>
              <a:srgbClr val="99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14350" name="Rectangle 6"/>
            <p:cNvSpPr>
              <a:spLocks noChangeArrowheads="1"/>
            </p:cNvSpPr>
            <p:nvPr/>
          </p:nvSpPr>
          <p:spPr bwMode="auto">
            <a:xfrm>
              <a:off x="4080" y="0"/>
              <a:ext cx="2256" cy="19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14351" name="Text Box 7"/>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grpSp>
      <p:grpSp>
        <p:nvGrpSpPr>
          <p:cNvPr id="14340" name="Group 14"/>
          <p:cNvGrpSpPr>
            <a:grpSpLocks/>
          </p:cNvGrpSpPr>
          <p:nvPr/>
        </p:nvGrpSpPr>
        <p:grpSpPr bwMode="auto">
          <a:xfrm>
            <a:off x="228600" y="6634163"/>
            <a:ext cx="1303338" cy="1050925"/>
            <a:chOff x="220663" y="6629400"/>
            <a:chExt cx="1303337" cy="1066800"/>
          </a:xfrm>
        </p:grpSpPr>
        <p:grpSp>
          <p:nvGrpSpPr>
            <p:cNvPr id="14342" name="Group 20"/>
            <p:cNvGrpSpPr>
              <a:grpSpLocks/>
            </p:cNvGrpSpPr>
            <p:nvPr/>
          </p:nvGrpSpPr>
          <p:grpSpPr bwMode="auto">
            <a:xfrm>
              <a:off x="220663" y="6629400"/>
              <a:ext cx="1303337" cy="1066800"/>
              <a:chOff x="139" y="4176"/>
              <a:chExt cx="821" cy="672"/>
            </a:xfrm>
          </p:grpSpPr>
          <p:sp>
            <p:nvSpPr>
              <p:cNvPr id="14344" name="Oval 21"/>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14345" name="Group 22"/>
              <p:cNvGrpSpPr>
                <a:grpSpLocks/>
              </p:cNvGrpSpPr>
              <p:nvPr/>
            </p:nvGrpSpPr>
            <p:grpSpPr bwMode="auto">
              <a:xfrm rot="-590544">
                <a:off x="139" y="4176"/>
                <a:ext cx="493" cy="672"/>
                <a:chOff x="480" y="1248"/>
                <a:chExt cx="2064" cy="3024"/>
              </a:xfrm>
            </p:grpSpPr>
            <p:sp>
              <p:nvSpPr>
                <p:cNvPr id="14346" name="Rectangle 23"/>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14347"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434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0218">
              <a:off x="227803" y="6638115"/>
              <a:ext cx="734832" cy="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 Box 24"/>
          <p:cNvSpPr txBox="1">
            <a:spLocks noChangeArrowheads="1"/>
          </p:cNvSpPr>
          <p:nvPr/>
        </p:nvSpPr>
        <p:spPr bwMode="auto">
          <a:xfrm>
            <a:off x="998538" y="7256463"/>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
          <p:cNvSpPr>
            <a:spLocks noGrp="1" noChangeArrowheads="1"/>
          </p:cNvSpPr>
          <p:nvPr>
            <p:ph type="title"/>
          </p:nvPr>
        </p:nvSpPr>
        <p:spPr/>
        <p:txBody>
          <a:bodyPr/>
          <a:lstStyle/>
          <a:p>
            <a:pPr eaLnBrk="1" hangingPunct="1"/>
            <a:r>
              <a:rPr lang="es-419" altLang="en-US" sz="4000" smtClean="0">
                <a:latin typeface="Century Gothic" panose="020B0502020202020204" pitchFamily="34" charset="0"/>
              </a:rPr>
              <a:t>Las relaciones son la fundación</a:t>
            </a:r>
            <a:endParaRPr lang="en-US" altLang="en-US" sz="4000" smtClean="0">
              <a:latin typeface="Century Gothic" panose="020B0502020202020204" pitchFamily="34" charset="0"/>
            </a:endParaRPr>
          </a:p>
        </p:txBody>
      </p:sp>
      <p:grpSp>
        <p:nvGrpSpPr>
          <p:cNvPr id="16387" name="Group 32"/>
          <p:cNvGrpSpPr>
            <a:grpSpLocks/>
          </p:cNvGrpSpPr>
          <p:nvPr/>
        </p:nvGrpSpPr>
        <p:grpSpPr bwMode="auto">
          <a:xfrm>
            <a:off x="0" y="0"/>
            <a:ext cx="10058400" cy="7772400"/>
            <a:chOff x="0" y="0"/>
            <a:chExt cx="6336" cy="4896"/>
          </a:xfrm>
        </p:grpSpPr>
        <p:grpSp>
          <p:nvGrpSpPr>
            <p:cNvPr id="16401" name="Group 14"/>
            <p:cNvGrpSpPr>
              <a:grpSpLocks/>
            </p:cNvGrpSpPr>
            <p:nvPr/>
          </p:nvGrpSpPr>
          <p:grpSpPr bwMode="auto">
            <a:xfrm>
              <a:off x="0" y="0"/>
              <a:ext cx="6336" cy="4896"/>
              <a:chOff x="0" y="0"/>
              <a:chExt cx="6336" cy="4896"/>
            </a:xfrm>
          </p:grpSpPr>
          <p:sp>
            <p:nvSpPr>
              <p:cNvPr id="16405" name="Rectangle 15"/>
              <p:cNvSpPr>
                <a:spLocks noChangeArrowheads="1"/>
              </p:cNvSpPr>
              <p:nvPr/>
            </p:nvSpPr>
            <p:spPr bwMode="auto">
              <a:xfrm>
                <a:off x="0" y="4656"/>
                <a:ext cx="6336" cy="240"/>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16406" name="Rectangle 16"/>
              <p:cNvSpPr>
                <a:spLocks noChangeArrowheads="1"/>
              </p:cNvSpPr>
              <p:nvPr/>
            </p:nvSpPr>
            <p:spPr bwMode="auto">
              <a:xfrm>
                <a:off x="0" y="4464"/>
                <a:ext cx="1920" cy="192"/>
              </a:xfrm>
              <a:prstGeom prst="rect">
                <a:avLst/>
              </a:prstGeom>
              <a:solidFill>
                <a:srgbClr val="99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16407" name="Rectangle 17"/>
              <p:cNvSpPr>
                <a:spLocks noChangeArrowheads="1"/>
              </p:cNvSpPr>
              <p:nvPr/>
            </p:nvSpPr>
            <p:spPr bwMode="auto">
              <a:xfrm>
                <a:off x="4080" y="0"/>
                <a:ext cx="2256" cy="19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16408" name="Text Box 18"/>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grpSp>
        <p:sp>
          <p:nvSpPr>
            <p:cNvPr id="16402" name="AutoShape 25"/>
            <p:cNvSpPr>
              <a:spLocks noChangeArrowheads="1"/>
            </p:cNvSpPr>
            <p:nvPr/>
          </p:nvSpPr>
          <p:spPr bwMode="auto">
            <a:xfrm>
              <a:off x="1584" y="960"/>
              <a:ext cx="3120" cy="2880"/>
            </a:xfrm>
            <a:prstGeom prst="triangle">
              <a:avLst>
                <a:gd name="adj" fmla="val 50000"/>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16403" name="AutoShape 27"/>
            <p:cNvSpPr>
              <a:spLocks noChangeArrowheads="1"/>
            </p:cNvSpPr>
            <p:nvPr/>
          </p:nvSpPr>
          <p:spPr bwMode="auto">
            <a:xfrm>
              <a:off x="2736" y="960"/>
              <a:ext cx="816" cy="768"/>
            </a:xfrm>
            <a:prstGeom prst="triangle">
              <a:avLst>
                <a:gd name="adj" fmla="val 50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16404" name="WordArt 31"/>
            <p:cNvSpPr>
              <a:spLocks noChangeArrowheads="1" noChangeShapeType="1" noTextEdit="1"/>
            </p:cNvSpPr>
            <p:nvPr/>
          </p:nvSpPr>
          <p:spPr bwMode="auto">
            <a:xfrm>
              <a:off x="2976" y="1344"/>
              <a:ext cx="354" cy="3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660066"/>
                  </a:solidFill>
                  <a:latin typeface="Arial Black" panose="020B0A04020102020204" pitchFamily="34" charset="0"/>
                </a:rPr>
                <a:t>FLIP</a:t>
              </a:r>
            </a:p>
            <a:p>
              <a:pPr algn="ctr"/>
              <a:r>
                <a:rPr lang="en-US" sz="3600" kern="10">
                  <a:solidFill>
                    <a:srgbClr val="660066"/>
                  </a:solidFill>
                  <a:latin typeface="Arial Black" panose="020B0A04020102020204" pitchFamily="34" charset="0"/>
                </a:rPr>
                <a:t>IT</a:t>
              </a:r>
            </a:p>
          </p:txBody>
        </p:sp>
      </p:grpSp>
      <p:sp>
        <p:nvSpPr>
          <p:cNvPr id="16388" name="Rectangle 2"/>
          <p:cNvSpPr>
            <a:spLocks noGrp="1" noChangeArrowheads="1"/>
          </p:cNvSpPr>
          <p:nvPr>
            <p:ph type="body" idx="4294967295"/>
          </p:nvPr>
        </p:nvSpPr>
        <p:spPr>
          <a:xfrm>
            <a:off x="954088" y="6172200"/>
            <a:ext cx="8334375" cy="990600"/>
          </a:xfrm>
        </p:spPr>
        <p:txBody>
          <a:bodyPr/>
          <a:lstStyle/>
          <a:p>
            <a:pPr algn="ctr" eaLnBrk="1" hangingPunct="1">
              <a:lnSpc>
                <a:spcPct val="80000"/>
              </a:lnSpc>
            </a:pPr>
            <a:r>
              <a:rPr lang="es-419" altLang="en-US" sz="2800" smtClean="0"/>
              <a:t>Cada estrategia solamente es tan buena como la relación sobre la que fue edificada. </a:t>
            </a:r>
          </a:p>
          <a:p>
            <a:pPr algn="ctr" eaLnBrk="1" hangingPunct="1">
              <a:lnSpc>
                <a:spcPct val="80000"/>
              </a:lnSpc>
            </a:pPr>
            <a:endParaRPr lang="en-US" altLang="en-US" sz="2800" smtClean="0"/>
          </a:p>
        </p:txBody>
      </p:sp>
      <p:sp>
        <p:nvSpPr>
          <p:cNvPr id="16389" name="TextBox 23"/>
          <p:cNvSpPr txBox="1">
            <a:spLocks noChangeArrowheads="1"/>
          </p:cNvSpPr>
          <p:nvPr/>
        </p:nvSpPr>
        <p:spPr bwMode="auto">
          <a:xfrm>
            <a:off x="3228975" y="5106988"/>
            <a:ext cx="3505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s-419" altLang="en-US" sz="4400">
                <a:latin typeface="Century Gothic" panose="020B0502020202020204" pitchFamily="34" charset="0"/>
              </a:rPr>
              <a:t>Relaciones</a:t>
            </a:r>
            <a:endParaRPr lang="en-US" altLang="en-US" sz="4000"/>
          </a:p>
        </p:txBody>
      </p:sp>
      <p:sp>
        <p:nvSpPr>
          <p:cNvPr id="16390" name="TextBox 24"/>
          <p:cNvSpPr txBox="1">
            <a:spLocks noChangeArrowheads="1"/>
          </p:cNvSpPr>
          <p:nvPr/>
        </p:nvSpPr>
        <p:spPr bwMode="auto">
          <a:xfrm>
            <a:off x="3254375" y="44196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s-419" altLang="en-US" sz="3600">
                <a:latin typeface="Century Gothic" panose="020B0502020202020204" pitchFamily="34" charset="0"/>
              </a:rPr>
              <a:t>Relaciones</a:t>
            </a:r>
            <a:endParaRPr lang="en-US" altLang="en-US" sz="3200"/>
          </a:p>
        </p:txBody>
      </p:sp>
      <p:sp>
        <p:nvSpPr>
          <p:cNvPr id="16391" name="TextBox 25"/>
          <p:cNvSpPr txBox="1">
            <a:spLocks noChangeArrowheads="1"/>
          </p:cNvSpPr>
          <p:nvPr/>
        </p:nvSpPr>
        <p:spPr bwMode="auto">
          <a:xfrm>
            <a:off x="3254375" y="3736975"/>
            <a:ext cx="3505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s-419" altLang="en-US" sz="2800">
                <a:latin typeface="Century Gothic" panose="020B0502020202020204" pitchFamily="34" charset="0"/>
              </a:rPr>
              <a:t>Relaciones</a:t>
            </a:r>
            <a:endParaRPr lang="en-US" altLang="en-US" sz="2400"/>
          </a:p>
        </p:txBody>
      </p:sp>
      <p:sp>
        <p:nvSpPr>
          <p:cNvPr id="16392" name="TextBox 26"/>
          <p:cNvSpPr txBox="1">
            <a:spLocks noChangeArrowheads="1"/>
          </p:cNvSpPr>
          <p:nvPr/>
        </p:nvSpPr>
        <p:spPr bwMode="auto">
          <a:xfrm>
            <a:off x="3252788" y="3197225"/>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s-419" altLang="en-US">
                <a:latin typeface="Century Gothic" panose="020B0502020202020204" pitchFamily="34" charset="0"/>
              </a:rPr>
              <a:t>Relaciones</a:t>
            </a:r>
            <a:endParaRPr lang="en-US" altLang="en-US" sz="1800"/>
          </a:p>
        </p:txBody>
      </p:sp>
      <p:grpSp>
        <p:nvGrpSpPr>
          <p:cNvPr id="16393" name="Group 22"/>
          <p:cNvGrpSpPr>
            <a:grpSpLocks/>
          </p:cNvGrpSpPr>
          <p:nvPr/>
        </p:nvGrpSpPr>
        <p:grpSpPr bwMode="auto">
          <a:xfrm>
            <a:off x="228600" y="6634163"/>
            <a:ext cx="1303338" cy="1066800"/>
            <a:chOff x="220663" y="6629400"/>
            <a:chExt cx="1303337" cy="1066800"/>
          </a:xfrm>
        </p:grpSpPr>
        <p:grpSp>
          <p:nvGrpSpPr>
            <p:cNvPr id="16395" name="Group 20"/>
            <p:cNvGrpSpPr>
              <a:grpSpLocks/>
            </p:cNvGrpSpPr>
            <p:nvPr/>
          </p:nvGrpSpPr>
          <p:grpSpPr bwMode="auto">
            <a:xfrm>
              <a:off x="220663" y="6629400"/>
              <a:ext cx="1303337" cy="1066800"/>
              <a:chOff x="139" y="4176"/>
              <a:chExt cx="821" cy="672"/>
            </a:xfrm>
          </p:grpSpPr>
          <p:sp>
            <p:nvSpPr>
              <p:cNvPr id="16397" name="Oval 21"/>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16398" name="Group 22"/>
              <p:cNvGrpSpPr>
                <a:grpSpLocks/>
              </p:cNvGrpSpPr>
              <p:nvPr/>
            </p:nvGrpSpPr>
            <p:grpSpPr bwMode="auto">
              <a:xfrm rot="-590544">
                <a:off x="139" y="4176"/>
                <a:ext cx="493" cy="672"/>
                <a:chOff x="480" y="1248"/>
                <a:chExt cx="2064" cy="3024"/>
              </a:xfrm>
            </p:grpSpPr>
            <p:sp>
              <p:nvSpPr>
                <p:cNvPr id="16399" name="Rectangle 23"/>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16400"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639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0218">
              <a:off x="227803" y="6638115"/>
              <a:ext cx="734832" cy="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4" name="Text Box 24"/>
          <p:cNvSpPr txBox="1">
            <a:spLocks noChangeArrowheads="1"/>
          </p:cNvSpPr>
          <p:nvPr/>
        </p:nvSpPr>
        <p:spPr bwMode="auto">
          <a:xfrm>
            <a:off x="998538" y="7091363"/>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p:txBody>
          <a:bodyPr/>
          <a:lstStyle/>
          <a:p>
            <a:pPr eaLnBrk="1" hangingPunct="1"/>
            <a:r>
              <a:rPr lang="es-419" altLang="en-US" smtClean="0">
                <a:latin typeface="Century Gothic" panose="020B0502020202020204" pitchFamily="34" charset="0"/>
              </a:rPr>
              <a:t>FLIP IT y las relaciones</a:t>
            </a:r>
          </a:p>
        </p:txBody>
      </p:sp>
      <p:sp>
        <p:nvSpPr>
          <p:cNvPr id="18435" name="Rectangle 4"/>
          <p:cNvSpPr>
            <a:spLocks noGrp="1" noChangeArrowheads="1"/>
          </p:cNvSpPr>
          <p:nvPr>
            <p:ph type="body" idx="1"/>
          </p:nvPr>
        </p:nvSpPr>
        <p:spPr>
          <a:xfrm>
            <a:off x="419100" y="2159000"/>
            <a:ext cx="6118225" cy="4622800"/>
          </a:xfrm>
        </p:spPr>
        <p:txBody>
          <a:bodyPr/>
          <a:lstStyle/>
          <a:p>
            <a:pPr eaLnBrk="1" hangingPunct="1">
              <a:lnSpc>
                <a:spcPct val="80000"/>
              </a:lnSpc>
              <a:buFontTx/>
              <a:buChar char="•"/>
            </a:pPr>
            <a:r>
              <a:rPr lang="es-419" altLang="en-US" sz="2800" smtClean="0"/>
              <a:t>Nosotros aprendemos mejor de aquellas personas que nos hacen sentir seguros, valorados y comprendidos. </a:t>
            </a:r>
          </a:p>
          <a:p>
            <a:pPr eaLnBrk="1" hangingPunct="1">
              <a:lnSpc>
                <a:spcPct val="80000"/>
              </a:lnSpc>
              <a:buFontTx/>
              <a:buChar char="•"/>
            </a:pPr>
            <a:r>
              <a:rPr lang="es-419" altLang="en-US" sz="2800" smtClean="0"/>
              <a:t>Para un niño, FLIP IT es el proceso en donde aprende sobre sentimientos, y habilidades sanas para sobrellevar situaciones, y este aprendizaje deberá ser facilitado por un adulto de confianza</a:t>
            </a:r>
            <a:endParaRPr lang="en-US" altLang="en-US" sz="2800" smtClean="0"/>
          </a:p>
        </p:txBody>
      </p:sp>
      <p:grpSp>
        <p:nvGrpSpPr>
          <p:cNvPr id="18436" name="Group 18"/>
          <p:cNvGrpSpPr>
            <a:grpSpLocks/>
          </p:cNvGrpSpPr>
          <p:nvPr/>
        </p:nvGrpSpPr>
        <p:grpSpPr bwMode="auto">
          <a:xfrm>
            <a:off x="0" y="0"/>
            <a:ext cx="10058400" cy="7772400"/>
            <a:chOff x="0" y="0"/>
            <a:chExt cx="6336" cy="4896"/>
          </a:xfrm>
        </p:grpSpPr>
        <p:pic>
          <p:nvPicPr>
            <p:cNvPr id="184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 y="1248"/>
              <a:ext cx="2007" cy="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439" name="Group 7"/>
            <p:cNvGrpSpPr>
              <a:grpSpLocks/>
            </p:cNvGrpSpPr>
            <p:nvPr/>
          </p:nvGrpSpPr>
          <p:grpSpPr bwMode="auto">
            <a:xfrm>
              <a:off x="0" y="0"/>
              <a:ext cx="6336" cy="4896"/>
              <a:chOff x="0" y="0"/>
              <a:chExt cx="6336" cy="4896"/>
            </a:xfrm>
          </p:grpSpPr>
          <p:sp>
            <p:nvSpPr>
              <p:cNvPr id="18445" name="Rectangle 8"/>
              <p:cNvSpPr>
                <a:spLocks noChangeArrowheads="1"/>
              </p:cNvSpPr>
              <p:nvPr/>
            </p:nvSpPr>
            <p:spPr bwMode="auto">
              <a:xfrm>
                <a:off x="0" y="4656"/>
                <a:ext cx="6336" cy="240"/>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18446" name="Rectangle 9"/>
              <p:cNvSpPr>
                <a:spLocks noChangeArrowheads="1"/>
              </p:cNvSpPr>
              <p:nvPr/>
            </p:nvSpPr>
            <p:spPr bwMode="auto">
              <a:xfrm>
                <a:off x="0" y="4464"/>
                <a:ext cx="1920" cy="192"/>
              </a:xfrm>
              <a:prstGeom prst="rect">
                <a:avLst/>
              </a:prstGeom>
              <a:solidFill>
                <a:srgbClr val="99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18447" name="Rectangle 10"/>
              <p:cNvSpPr>
                <a:spLocks noChangeArrowheads="1"/>
              </p:cNvSpPr>
              <p:nvPr/>
            </p:nvSpPr>
            <p:spPr bwMode="auto">
              <a:xfrm>
                <a:off x="4080" y="0"/>
                <a:ext cx="2256" cy="19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18448" name="Text Box 11"/>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grpSp>
        <p:grpSp>
          <p:nvGrpSpPr>
            <p:cNvPr id="18440" name="Group 12"/>
            <p:cNvGrpSpPr>
              <a:grpSpLocks/>
            </p:cNvGrpSpPr>
            <p:nvPr/>
          </p:nvGrpSpPr>
          <p:grpSpPr bwMode="auto">
            <a:xfrm>
              <a:off x="139" y="4176"/>
              <a:ext cx="821" cy="672"/>
              <a:chOff x="139" y="4176"/>
              <a:chExt cx="821" cy="672"/>
            </a:xfrm>
          </p:grpSpPr>
          <p:sp>
            <p:nvSpPr>
              <p:cNvPr id="18441" name="Oval 13"/>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18442" name="Group 14"/>
              <p:cNvGrpSpPr>
                <a:grpSpLocks/>
              </p:cNvGrpSpPr>
              <p:nvPr/>
            </p:nvGrpSpPr>
            <p:grpSpPr bwMode="auto">
              <a:xfrm rot="-590544">
                <a:off x="139" y="4176"/>
                <a:ext cx="493" cy="672"/>
                <a:chOff x="480" y="1248"/>
                <a:chExt cx="2064" cy="3024"/>
              </a:xfrm>
            </p:grpSpPr>
            <p:sp>
              <p:nvSpPr>
                <p:cNvPr id="18443" name="Rectangle 15"/>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18444"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18437" name="Text Box 17"/>
          <p:cNvSpPr txBox="1">
            <a:spLocks noChangeArrowheads="1"/>
          </p:cNvSpPr>
          <p:nvPr/>
        </p:nvSpPr>
        <p:spPr bwMode="auto">
          <a:xfrm>
            <a:off x="990600" y="70866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txBox="1">
            <a:spLocks noChangeArrowheads="1"/>
          </p:cNvSpPr>
          <p:nvPr/>
        </p:nvSpPr>
        <p:spPr bwMode="auto">
          <a:xfrm>
            <a:off x="292100" y="2819400"/>
            <a:ext cx="4965700" cy="5129213"/>
          </a:xfrm>
          <a:prstGeom prst="rect">
            <a:avLst/>
          </a:prstGeom>
          <a:noFill/>
          <a:ln>
            <a:noFill/>
          </a:ln>
          <a:effectLst/>
        </p:spPr>
        <p:txBody>
          <a:bodyPr lIns="101870" tIns="50935" rIns="101870" bIns="50935"/>
          <a:lstStyle>
            <a:lvl1pPr marL="382588" indent="-382588" algn="l" defTabSz="1019175" rtl="0" eaLnBrk="0" fontAlgn="base" hangingPunct="0">
              <a:spcBef>
                <a:spcPct val="20000"/>
              </a:spcBef>
              <a:spcAft>
                <a:spcPct val="0"/>
              </a:spcAft>
              <a:defRPr sz="3600">
                <a:solidFill>
                  <a:schemeClr val="tx1"/>
                </a:solidFill>
                <a:latin typeface="Century Gothic" panose="020B0502020202020204" pitchFamily="34" charset="0"/>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a:lstStyle>
          <a:p>
            <a:pPr eaLnBrk="1" hangingPunct="1">
              <a:spcBef>
                <a:spcPct val="0"/>
              </a:spcBef>
              <a:buFontTx/>
              <a:buChar char="•"/>
              <a:defRPr/>
            </a:pPr>
            <a:r>
              <a:rPr lang="es-419" altLang="en-US" sz="2400" kern="0" dirty="0"/>
              <a:t>Empatía es la habilidad de ver y sentir desde la perspectiva de otra persona. </a:t>
            </a:r>
          </a:p>
          <a:p>
            <a:pPr eaLnBrk="1" hangingPunct="1">
              <a:spcBef>
                <a:spcPct val="0"/>
              </a:spcBef>
              <a:buFontTx/>
              <a:buChar char="•"/>
              <a:defRPr/>
            </a:pPr>
            <a:r>
              <a:rPr lang="es-419" altLang="en-US" sz="2400" kern="0" dirty="0"/>
              <a:t>Mostrarle empatía a un niño es el primer paso para enseñarle al niño como tener empatia hacia los demás. </a:t>
            </a:r>
          </a:p>
          <a:p>
            <a:pPr eaLnBrk="1" hangingPunct="1">
              <a:spcBef>
                <a:spcPct val="0"/>
              </a:spcBef>
              <a:buFontTx/>
              <a:buChar char="•"/>
              <a:defRPr/>
            </a:pPr>
            <a:r>
              <a:rPr lang="es-419" altLang="en-US" sz="2400" kern="0" dirty="0"/>
              <a:t>Empatía es la habilidad de respetar un problema al tamaño de un niño. </a:t>
            </a:r>
          </a:p>
          <a:p>
            <a:pPr eaLnBrk="1" hangingPunct="1">
              <a:defRPr/>
            </a:pPr>
            <a:endParaRPr lang="en-US" altLang="en-US" sz="2400" kern="0" dirty="0"/>
          </a:p>
        </p:txBody>
      </p:sp>
      <p:sp>
        <p:nvSpPr>
          <p:cNvPr id="20483" name="Rectangle 3"/>
          <p:cNvSpPr>
            <a:spLocks noGrp="1" noChangeArrowheads="1"/>
          </p:cNvSpPr>
          <p:nvPr>
            <p:ph type="title"/>
          </p:nvPr>
        </p:nvSpPr>
        <p:spPr/>
        <p:txBody>
          <a:bodyPr/>
          <a:lstStyle/>
          <a:p>
            <a:pPr eaLnBrk="1" hangingPunct="1"/>
            <a:r>
              <a:rPr lang="en-US" altLang="en-US" smtClean="0">
                <a:latin typeface="Century Gothic" panose="020B0502020202020204" pitchFamily="34" charset="0"/>
              </a:rPr>
              <a:t>Empatia</a:t>
            </a:r>
          </a:p>
        </p:txBody>
      </p:sp>
      <p:sp>
        <p:nvSpPr>
          <p:cNvPr id="20484" name="Rectangle 4"/>
          <p:cNvSpPr>
            <a:spLocks noGrp="1" noChangeArrowheads="1"/>
          </p:cNvSpPr>
          <p:nvPr>
            <p:ph type="body" idx="1"/>
          </p:nvPr>
        </p:nvSpPr>
        <p:spPr>
          <a:xfrm>
            <a:off x="334963" y="2109788"/>
            <a:ext cx="9418637" cy="5129212"/>
          </a:xfrm>
        </p:spPr>
        <p:txBody>
          <a:bodyPr/>
          <a:lstStyle/>
          <a:p>
            <a:pPr eaLnBrk="1" hangingPunct="1">
              <a:spcBef>
                <a:spcPct val="0"/>
              </a:spcBef>
              <a:buFontTx/>
              <a:buChar char="•"/>
            </a:pPr>
            <a:r>
              <a:rPr lang="es-419" altLang="en-US" sz="2400" smtClean="0"/>
              <a:t>Empatía es la habilidad de ver y sentir desde la perspectiva de otra persona. </a:t>
            </a:r>
          </a:p>
          <a:p>
            <a:pPr eaLnBrk="1" hangingPunct="1"/>
            <a:endParaRPr lang="en-US" altLang="en-US" sz="2400" smtClean="0"/>
          </a:p>
        </p:txBody>
      </p:sp>
      <p:grpSp>
        <p:nvGrpSpPr>
          <p:cNvPr id="20485" name="Group 24"/>
          <p:cNvGrpSpPr>
            <a:grpSpLocks/>
          </p:cNvGrpSpPr>
          <p:nvPr/>
        </p:nvGrpSpPr>
        <p:grpSpPr bwMode="auto">
          <a:xfrm>
            <a:off x="0" y="0"/>
            <a:ext cx="10058400" cy="7772400"/>
            <a:chOff x="0" y="0"/>
            <a:chExt cx="6336" cy="4896"/>
          </a:xfrm>
        </p:grpSpPr>
        <p:pic>
          <p:nvPicPr>
            <p:cNvPr id="2049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 y="1825"/>
              <a:ext cx="2800" cy="2318"/>
            </a:xfrm>
            <a:prstGeom prst="rect">
              <a:avLst/>
            </a:prstGeom>
            <a:noFill/>
            <a:ln w="38100">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95" name="Group 13"/>
            <p:cNvGrpSpPr>
              <a:grpSpLocks/>
            </p:cNvGrpSpPr>
            <p:nvPr/>
          </p:nvGrpSpPr>
          <p:grpSpPr bwMode="auto">
            <a:xfrm>
              <a:off x="0" y="0"/>
              <a:ext cx="6336" cy="4896"/>
              <a:chOff x="0" y="0"/>
              <a:chExt cx="6336" cy="4896"/>
            </a:xfrm>
          </p:grpSpPr>
          <p:sp>
            <p:nvSpPr>
              <p:cNvPr id="20497" name="Rectangle 14"/>
              <p:cNvSpPr>
                <a:spLocks noChangeArrowheads="1"/>
              </p:cNvSpPr>
              <p:nvPr/>
            </p:nvSpPr>
            <p:spPr bwMode="auto">
              <a:xfrm>
                <a:off x="0" y="4656"/>
                <a:ext cx="6336" cy="240"/>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0498" name="Rectangle 15"/>
              <p:cNvSpPr>
                <a:spLocks noChangeArrowheads="1"/>
              </p:cNvSpPr>
              <p:nvPr/>
            </p:nvSpPr>
            <p:spPr bwMode="auto">
              <a:xfrm>
                <a:off x="0" y="4464"/>
                <a:ext cx="1920" cy="192"/>
              </a:xfrm>
              <a:prstGeom prst="rect">
                <a:avLst/>
              </a:prstGeom>
              <a:solidFill>
                <a:srgbClr val="99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0499" name="Rectangle 16"/>
              <p:cNvSpPr>
                <a:spLocks noChangeArrowheads="1"/>
              </p:cNvSpPr>
              <p:nvPr/>
            </p:nvSpPr>
            <p:spPr bwMode="auto">
              <a:xfrm>
                <a:off x="4080" y="0"/>
                <a:ext cx="2256" cy="192"/>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sp>
            <p:nvSpPr>
              <p:cNvPr id="20500" name="Text Box 17"/>
              <p:cNvSpPr txBox="1">
                <a:spLocks noChangeArrowheads="1"/>
              </p:cNvSpPr>
              <p:nvPr/>
            </p:nvSpPr>
            <p:spPr bwMode="auto">
              <a:xfrm>
                <a:off x="1104" y="4656"/>
                <a:ext cx="44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600">
                    <a:solidFill>
                      <a:srgbClr val="FFFFCC"/>
                    </a:solidFill>
                    <a:latin typeface="Minya Nouvelle" pitchFamily="2" charset="0"/>
                  </a:rPr>
                  <a:t>FLIP IT ® Devereux Center for Resilient Children 2020</a:t>
                </a:r>
              </a:p>
            </p:txBody>
          </p:sp>
        </p:grpSp>
        <p:sp>
          <p:nvSpPr>
            <p:cNvPr id="20496" name="Oval 19"/>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grpSp>
        <p:nvGrpSpPr>
          <p:cNvPr id="20486" name="Group 18"/>
          <p:cNvGrpSpPr>
            <a:grpSpLocks/>
          </p:cNvGrpSpPr>
          <p:nvPr/>
        </p:nvGrpSpPr>
        <p:grpSpPr bwMode="auto">
          <a:xfrm>
            <a:off x="228600" y="6634163"/>
            <a:ext cx="1303338" cy="1066800"/>
            <a:chOff x="220663" y="6629400"/>
            <a:chExt cx="1303337" cy="1066800"/>
          </a:xfrm>
        </p:grpSpPr>
        <p:grpSp>
          <p:nvGrpSpPr>
            <p:cNvPr id="20488" name="Group 20"/>
            <p:cNvGrpSpPr>
              <a:grpSpLocks/>
            </p:cNvGrpSpPr>
            <p:nvPr/>
          </p:nvGrpSpPr>
          <p:grpSpPr bwMode="auto">
            <a:xfrm>
              <a:off x="220663" y="6629400"/>
              <a:ext cx="1303337" cy="1066800"/>
              <a:chOff x="139" y="4176"/>
              <a:chExt cx="821" cy="672"/>
            </a:xfrm>
          </p:grpSpPr>
          <p:sp>
            <p:nvSpPr>
              <p:cNvPr id="20490" name="Oval 21"/>
              <p:cNvSpPr>
                <a:spLocks noChangeArrowheads="1"/>
              </p:cNvSpPr>
              <p:nvPr/>
            </p:nvSpPr>
            <p:spPr bwMode="auto">
              <a:xfrm>
                <a:off x="576" y="4368"/>
                <a:ext cx="384" cy="384"/>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grpSp>
            <p:nvGrpSpPr>
              <p:cNvPr id="20491" name="Group 22"/>
              <p:cNvGrpSpPr>
                <a:grpSpLocks/>
              </p:cNvGrpSpPr>
              <p:nvPr/>
            </p:nvGrpSpPr>
            <p:grpSpPr bwMode="auto">
              <a:xfrm rot="-590544">
                <a:off x="139" y="4176"/>
                <a:ext cx="493" cy="672"/>
                <a:chOff x="480" y="1248"/>
                <a:chExt cx="2064" cy="3024"/>
              </a:xfrm>
            </p:grpSpPr>
            <p:sp>
              <p:nvSpPr>
                <p:cNvPr id="20492" name="Rectangle 23"/>
                <p:cNvSpPr>
                  <a:spLocks noChangeArrowheads="1"/>
                </p:cNvSpPr>
                <p:nvPr/>
              </p:nvSpPr>
              <p:spPr bwMode="auto">
                <a:xfrm>
                  <a:off x="576" y="1296"/>
                  <a:ext cx="1968" cy="29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600">
                      <a:solidFill>
                        <a:schemeClr val="tx1"/>
                      </a:solidFill>
                      <a:latin typeface="Century Gothic" panose="020B0502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pPr>
                  <a:endParaRPr lang="en-US" altLang="en-US" sz="2000">
                    <a:latin typeface="Arial" panose="020B0604020202020204" pitchFamily="34" charset="0"/>
                  </a:endParaRPr>
                </a:p>
              </p:txBody>
            </p:sp>
            <p:pic>
              <p:nvPicPr>
                <p:cNvPr id="20493"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248"/>
                  <a:ext cx="1968" cy="291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489"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0218">
              <a:off x="227803" y="6638115"/>
              <a:ext cx="734832" cy="99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7" name="Text Box 24"/>
          <p:cNvSpPr txBox="1">
            <a:spLocks noChangeArrowheads="1"/>
          </p:cNvSpPr>
          <p:nvPr/>
        </p:nvSpPr>
        <p:spPr bwMode="auto">
          <a:xfrm>
            <a:off x="998538" y="7091363"/>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spcBef>
                <a:spcPct val="20000"/>
              </a:spcBef>
              <a:defRPr sz="3600">
                <a:solidFill>
                  <a:schemeClr val="tx1"/>
                </a:solidFill>
                <a:latin typeface="Century Gothic" panose="020B0502020202020204" pitchFamily="34" charset="0"/>
              </a:defRPr>
            </a:lvl1pPr>
            <a:lvl2pPr marL="827088" indent="-317500" defTabSz="1019175">
              <a:spcBef>
                <a:spcPct val="20000"/>
              </a:spcBef>
              <a:buChar char="–"/>
              <a:defRPr sz="3100">
                <a:solidFill>
                  <a:schemeClr val="tx1"/>
                </a:solidFill>
                <a:latin typeface="Arial" panose="020B0604020202020204" pitchFamily="34" charset="0"/>
              </a:defRPr>
            </a:lvl2pPr>
            <a:lvl3pPr marL="1273175" indent="-254000" defTabSz="1019175">
              <a:spcBef>
                <a:spcPct val="20000"/>
              </a:spcBef>
              <a:buChar char="•"/>
              <a:defRPr sz="2700">
                <a:solidFill>
                  <a:schemeClr val="tx1"/>
                </a:solidFill>
                <a:latin typeface="Arial" panose="020B0604020202020204" pitchFamily="34" charset="0"/>
              </a:defRPr>
            </a:lvl3pPr>
            <a:lvl4pPr marL="1782763" indent="-254000" defTabSz="1019175">
              <a:spcBef>
                <a:spcPct val="20000"/>
              </a:spcBef>
              <a:buChar char="–"/>
              <a:defRPr sz="2200">
                <a:solidFill>
                  <a:schemeClr val="tx1"/>
                </a:solidFill>
                <a:latin typeface="Arial" panose="020B0604020202020204" pitchFamily="34" charset="0"/>
              </a:defRPr>
            </a:lvl4pPr>
            <a:lvl5pPr marL="2292350" indent="-254000" defTabSz="1019175">
              <a:spcBef>
                <a:spcPct val="20000"/>
              </a:spcBef>
              <a:buChar char="»"/>
              <a:defRPr sz="2200">
                <a:solidFill>
                  <a:schemeClr val="tx1"/>
                </a:solidFill>
                <a:latin typeface="Arial" panose="020B0604020202020204" pitchFamily="34" charset="0"/>
              </a:defRPr>
            </a:lvl5pPr>
            <a:lvl6pPr marL="27495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6pPr>
            <a:lvl7pPr marL="32067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7pPr>
            <a:lvl8pPr marL="36639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8pPr>
            <a:lvl9pPr marL="4121150" indent="-254000" defTabSz="1019175"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50000"/>
              </a:spcBef>
            </a:pPr>
            <a:r>
              <a:rPr lang="en-US" altLang="en-US" sz="1400">
                <a:latin typeface="Arial" panose="020B0604020202020204" pitchFamily="34" charset="0"/>
              </a:rPr>
              <a:t>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2999</TotalTime>
  <Words>2230</Words>
  <Application>Microsoft Office PowerPoint</Application>
  <PresentationFormat>Custom</PresentationFormat>
  <Paragraphs>200</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Century Gothic</vt:lpstr>
      <vt:lpstr>Minya Nouvelle</vt:lpstr>
      <vt:lpstr>Calibri</vt:lpstr>
      <vt:lpstr>Segoe UI</vt:lpstr>
      <vt:lpstr>Segoe UI Web (West European)</vt:lpstr>
      <vt:lpstr>Comic Sans MS</vt:lpstr>
      <vt:lpstr>Custom Design</vt:lpstr>
      <vt:lpstr>PowerPoint Presentation</vt:lpstr>
      <vt:lpstr> FLIP IT puede ser utilizado para:</vt:lpstr>
      <vt:lpstr>FLIP IT es:</vt:lpstr>
      <vt:lpstr>FLIP IT los 4 pasos</vt:lpstr>
      <vt:lpstr>Pasos</vt:lpstr>
      <vt:lpstr>FLIP IT Prerrequisitos Relaciones, empatía e “ICK” (una forma de disgusto) </vt:lpstr>
      <vt:lpstr>Las relaciones son la fundación</vt:lpstr>
      <vt:lpstr>FLIP IT y las relaciones</vt:lpstr>
      <vt:lpstr>Empatia</vt:lpstr>
      <vt:lpstr> Entendiendo “ICK”  (una forma de disgusto) </vt:lpstr>
      <vt:lpstr>Cuando los niños reaccionan al “ICK” en sus vidas, ellos a menudo “FLIP IN” (VOLTEAN sus sentimientos hacia DENTRO) o “FLIP OUT” (VOLTEAN sus sentimientos hacia AFUERA) </vt:lpstr>
      <vt:lpstr>Paso 1 - Sentimientos</vt:lpstr>
      <vt:lpstr>PowerPoint Presentation</vt:lpstr>
      <vt:lpstr>Ejemplos de frases para introducir SENTIMIENTOS:</vt:lpstr>
      <vt:lpstr>Paso 2 - LÍMITES</vt:lpstr>
      <vt:lpstr>PowerPoint Presentation</vt:lpstr>
      <vt:lpstr> Ejemplos de frases para introducir Sentimientos + LIMITES: </vt:lpstr>
      <vt:lpstr>Paso 3 - Preguntas</vt:lpstr>
      <vt:lpstr>PowerPoint Presentation</vt:lpstr>
      <vt:lpstr> Ejemplos de frases para introducir PREGUNTAS: </vt:lpstr>
      <vt:lpstr>Paso 4 - Sugerencias</vt:lpstr>
      <vt:lpstr>PowerPoint Presentation</vt:lpstr>
      <vt:lpstr> Ejemplos de frases para introducir Preguntas + SUGERENCIAS: </vt:lpstr>
      <vt:lpstr>PowerPoint Presentation</vt:lpstr>
      <vt:lpstr>Gracias</vt:lpstr>
    </vt:vector>
  </TitlesOfParts>
  <Company>Devereux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FLIP IT Strategy Train the Trainer</dc:title>
  <dc:creator>Devereux Foundation</dc:creator>
  <cp:lastModifiedBy>Rudee Abello</cp:lastModifiedBy>
  <cp:revision>504</cp:revision>
  <cp:lastPrinted>2020-07-13T22:07:08Z</cp:lastPrinted>
  <dcterms:created xsi:type="dcterms:W3CDTF">2009-09-25T08:33:34Z</dcterms:created>
  <dcterms:modified xsi:type="dcterms:W3CDTF">2021-10-11T12:49:47Z</dcterms:modified>
</cp:coreProperties>
</file>